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87" r:id="rId2"/>
  </p:sldMasterIdLst>
  <p:notesMasterIdLst>
    <p:notesMasterId r:id="rId35"/>
  </p:notesMasterIdLst>
  <p:sldIdLst>
    <p:sldId id="256" r:id="rId3"/>
    <p:sldId id="257" r:id="rId4"/>
    <p:sldId id="258" r:id="rId5"/>
    <p:sldId id="279" r:id="rId6"/>
    <p:sldId id="259" r:id="rId7"/>
    <p:sldId id="260" r:id="rId8"/>
    <p:sldId id="261" r:id="rId9"/>
    <p:sldId id="262" r:id="rId10"/>
    <p:sldId id="263" r:id="rId11"/>
    <p:sldId id="264" r:id="rId12"/>
    <p:sldId id="290" r:id="rId13"/>
    <p:sldId id="265" r:id="rId14"/>
    <p:sldId id="266" r:id="rId15"/>
    <p:sldId id="280" r:id="rId16"/>
    <p:sldId id="281" r:id="rId17"/>
    <p:sldId id="282" r:id="rId18"/>
    <p:sldId id="283" r:id="rId19"/>
    <p:sldId id="275" r:id="rId20"/>
    <p:sldId id="284" r:id="rId21"/>
    <p:sldId id="268" r:id="rId22"/>
    <p:sldId id="291" r:id="rId23"/>
    <p:sldId id="267" r:id="rId24"/>
    <p:sldId id="270" r:id="rId25"/>
    <p:sldId id="272" r:id="rId26"/>
    <p:sldId id="274" r:id="rId27"/>
    <p:sldId id="277" r:id="rId28"/>
    <p:sldId id="278" r:id="rId29"/>
    <p:sldId id="288" r:id="rId30"/>
    <p:sldId id="289" r:id="rId31"/>
    <p:sldId id="285" r:id="rId32"/>
    <p:sldId id="286" r:id="rId33"/>
    <p:sldId id="273" r:id="rId3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4274A-8FB1-4095-86CB-C68E51E79F2C}" v="1260" dt="2021-05-05T11:00:59.361"/>
    <p1510:client id="{071A8649-47C6-44AD-BBD5-C6C64C711530}" v="35" dt="2021-05-07T07:57:36.484"/>
    <p1510:client id="{118863C0-6020-4C52-897A-EF84985E9CB3}" v="50" dt="2021-05-07T15:44:30.924"/>
    <p1510:client id="{1BA7EAC4-4665-4C4F-B3E5-494CAD01A3B5}" v="174" dt="2021-05-07T19:00:31.062"/>
    <p1510:client id="{26947C5C-F6F3-476E-BE5F-D2EE883293E3}" v="766" dt="2021-05-05T18:21:18.067"/>
    <p1510:client id="{2E4A0106-C713-44FB-832C-0F75FE4C89F3}" v="26" dt="2021-06-07T16:02:49.924"/>
    <p1510:client id="{445BF49E-52E5-44C8-9E52-92343A73F609}" v="33" dt="2021-05-08T05:45:48.197"/>
    <p1510:client id="{6FCE2D7F-CC5A-4EF9-8576-642744D2796F}" v="73" dt="2021-05-31T16:15:56.399"/>
    <p1510:client id="{989F9A4C-A0E6-4406-932E-7134A6511E6D}" v="70" dt="2021-06-08T16:08:25.004"/>
    <p1510:client id="{9A383B55-E67A-4CF4-AC8B-73F4262BA94B}" v="107" dt="2021-06-14T15:42:12.102"/>
    <p1510:client id="{9CC9ACF5-3A2D-4EDA-9E02-BBD5E7B5805D}" v="51" dt="2021-05-08T05:37:33.992"/>
    <p1510:client id="{A134FE9A-DEB0-4B17-8D0F-0330482F3428}" v="176" dt="2021-05-29T07:24:39.723"/>
    <p1510:client id="{B6EF32A1-C999-40CE-8504-908668456A93}" v="12" dt="2021-05-29T06:43:07.593"/>
    <p1510:client id="{B9C91391-17D9-4128-983B-5E03177D5154}" v="17" dt="2021-06-03T11:05:07.421"/>
    <p1510:client id="{DE36E3AD-7EA9-42CA-A510-D578557261FE}" v="130" dt="2021-05-05T16:15:00.519"/>
    <p1510:client id="{E2EAC450-B0D0-4572-9E82-3D74F95E09F4}" v="262" dt="2021-05-05T07:22:13.894"/>
    <p1510:client id="{E76311A2-967C-4789-9B84-B750D5EB485A}" v="33" dt="2021-06-03T12:41:11.114"/>
    <p1510:client id="{FAF17B80-29F3-4D0F-BB25-217309833151}" v="46" dt="2021-05-30T06:05:05.758"/>
    <p1510:client id="{FDF58784-FE02-4585-A9C6-BD89FCE653C2}" v="9" dt="2021-06-07T17:38:00.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47C5DAC-3F7E-452B-B83C-3A9FAE6EEAC2}" type="datetimeFigureOut">
              <a:rPr lang="en-IN" smtClean="0"/>
              <a:t>14-06-2021</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3C1479F0-BAE5-45F1-9BC5-A987D3D9FFE4}" type="slidenum">
              <a:rPr lang="en-IN" smtClean="0"/>
              <a:t>‹#›</a:t>
            </a:fld>
            <a:endParaRPr lang="en-IN"/>
          </a:p>
        </p:txBody>
      </p:sp>
    </p:spTree>
    <p:extLst>
      <p:ext uri="{BB962C8B-B14F-4D97-AF65-F5344CB8AC3E}">
        <p14:creationId xmlns:p14="http://schemas.microsoft.com/office/powerpoint/2010/main" val="176317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94" name="PlaceHolder 2"/>
          <p:cNvSpPr>
            <a:spLocks noGrp="1"/>
          </p:cNvSpPr>
          <p:nvPr>
            <p:ph type="body"/>
          </p:nvPr>
        </p:nvSpPr>
        <p:spPr>
          <a:xfrm>
            <a:off x="1154880" y="260352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5" name="PlaceHolder 3"/>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97"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8"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9"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0" name="PlaceHolder 5"/>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102" name="PlaceHolder 2"/>
          <p:cNvSpPr>
            <a:spLocks noGrp="1"/>
          </p:cNvSpPr>
          <p:nvPr>
            <p:ph type="body"/>
          </p:nvPr>
        </p:nvSpPr>
        <p:spPr>
          <a:xfrm>
            <a:off x="115488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3" name="PlaceHolder 3"/>
          <p:cNvSpPr>
            <a:spLocks noGrp="1"/>
          </p:cNvSpPr>
          <p:nvPr>
            <p:ph type="body"/>
          </p:nvPr>
        </p:nvSpPr>
        <p:spPr>
          <a:xfrm>
            <a:off x="413892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4" name="PlaceHolder 4"/>
          <p:cNvSpPr>
            <a:spLocks noGrp="1"/>
          </p:cNvSpPr>
          <p:nvPr>
            <p:ph type="body"/>
          </p:nvPr>
        </p:nvSpPr>
        <p:spPr>
          <a:xfrm>
            <a:off x="7122600" y="260352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5" name="PlaceHolder 5"/>
          <p:cNvSpPr>
            <a:spLocks noGrp="1"/>
          </p:cNvSpPr>
          <p:nvPr>
            <p:ph type="body"/>
          </p:nvPr>
        </p:nvSpPr>
        <p:spPr>
          <a:xfrm>
            <a:off x="115488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6" name="PlaceHolder 6"/>
          <p:cNvSpPr>
            <a:spLocks noGrp="1"/>
          </p:cNvSpPr>
          <p:nvPr>
            <p:ph type="body"/>
          </p:nvPr>
        </p:nvSpPr>
        <p:spPr>
          <a:xfrm>
            <a:off x="413892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107" name="PlaceHolder 7"/>
          <p:cNvSpPr>
            <a:spLocks noGrp="1"/>
          </p:cNvSpPr>
          <p:nvPr>
            <p:ph type="body"/>
          </p:nvPr>
        </p:nvSpPr>
        <p:spPr>
          <a:xfrm>
            <a:off x="7122600" y="4388040"/>
            <a:ext cx="28414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sz="2400" b="0" strike="noStrike" spc="-1">
              <a:latin typeface="Times New Roman"/>
            </a:endParaRP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403529548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398360990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52907999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6" name="Footer Placeholder 5"/>
          <p:cNvSpPr>
            <a:spLocks noGrp="1"/>
          </p:cNvSpPr>
          <p:nvPr>
            <p:ph type="ftr" sz="quarter" idx="11"/>
          </p:nvPr>
        </p:nvSpPr>
        <p:spPr/>
        <p:txBody>
          <a:bodyPr/>
          <a:lstStyle/>
          <a:p>
            <a:endParaRPr lang="en-IN" sz="2400" b="0" strike="noStrike" spc="-1">
              <a:latin typeface="Times New Roman"/>
            </a:endParaRPr>
          </a:p>
        </p:txBody>
      </p:sp>
      <p:sp>
        <p:nvSpPr>
          <p:cNvPr id="7" name="Slide Number Placeholder 6"/>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125321757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8" name="Footer Placeholder 7"/>
          <p:cNvSpPr>
            <a:spLocks noGrp="1"/>
          </p:cNvSpPr>
          <p:nvPr>
            <p:ph type="ftr" sz="quarter" idx="11"/>
          </p:nvPr>
        </p:nvSpPr>
        <p:spPr/>
        <p:txBody>
          <a:bodyPr/>
          <a:lstStyle/>
          <a:p>
            <a:endParaRPr lang="en-IN" sz="2400" b="0" strike="noStrike" spc="-1">
              <a:latin typeface="Times New Roman"/>
            </a:endParaRPr>
          </a:p>
        </p:txBody>
      </p:sp>
      <p:sp>
        <p:nvSpPr>
          <p:cNvPr id="9" name="Slide Number Placeholder 8"/>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332602898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612342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3" name="Footer Placeholder 2"/>
          <p:cNvSpPr>
            <a:spLocks noGrp="1"/>
          </p:cNvSpPr>
          <p:nvPr>
            <p:ph type="ftr" sz="quarter" idx="11"/>
          </p:nvPr>
        </p:nvSpPr>
        <p:spPr/>
        <p:txBody>
          <a:bodyPr/>
          <a:lstStyle/>
          <a:p>
            <a:endParaRPr lang="en-IN" sz="2400" b="0" strike="noStrike" spc="-1">
              <a:latin typeface="Times New Roman"/>
            </a:endParaRP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388290369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73" name="PlaceHolder 2"/>
          <p:cNvSpPr>
            <a:spLocks noGrp="1"/>
          </p:cNvSpPr>
          <p:nvPr>
            <p:ph type="subTitle"/>
          </p:nvPr>
        </p:nvSpPr>
        <p:spPr>
          <a:xfrm>
            <a:off x="1154880" y="2603520"/>
            <a:ext cx="8825400" cy="34160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6" name="Footer Placeholder 5"/>
          <p:cNvSpPr>
            <a:spLocks noGrp="1"/>
          </p:cNvSpPr>
          <p:nvPr>
            <p:ph type="ftr" sz="quarter" idx="11"/>
          </p:nvPr>
        </p:nvSpPr>
        <p:spPr/>
        <p:txBody>
          <a:bodyPr/>
          <a:lstStyle/>
          <a:p>
            <a:endParaRPr lang="en-IN" sz="2400" b="0" strike="noStrike" spc="-1">
              <a:latin typeface="Times New Roman"/>
            </a:endParaRP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7300886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6" name="Footer Placeholder 5"/>
          <p:cNvSpPr>
            <a:spLocks noGrp="1"/>
          </p:cNvSpPr>
          <p:nvPr>
            <p:ph type="ftr" sz="quarter" idx="11"/>
          </p:nvPr>
        </p:nvSpPr>
        <p:spPr/>
        <p:txBody>
          <a:bodyPr/>
          <a:lstStyle/>
          <a:p>
            <a:endParaRPr lang="en-IN" sz="2400" b="0" strike="noStrike" spc="-1">
              <a:latin typeface="Times New Roman"/>
            </a:endParaRP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03874137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6" name="Footer Placeholder 5"/>
          <p:cNvSpPr>
            <a:spLocks noGrp="1"/>
          </p:cNvSpPr>
          <p:nvPr>
            <p:ph type="ftr" sz="quarter" idx="11"/>
          </p:nvPr>
        </p:nvSpPr>
        <p:spPr/>
        <p:txBody>
          <a:bodyPr/>
          <a:lstStyle/>
          <a:p>
            <a:endParaRPr lang="en-IN" sz="2400" b="0" strike="noStrike" spc="-1">
              <a:latin typeface="Times New Roman"/>
            </a:endParaRP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52991840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78474525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18158194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174827776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8" name="Footer Placeholder 7"/>
          <p:cNvSpPr>
            <a:spLocks noGrp="1"/>
          </p:cNvSpPr>
          <p:nvPr>
            <p:ph type="ftr" sz="quarter" idx="11"/>
          </p:nvPr>
        </p:nvSpPr>
        <p:spPr/>
        <p:txBody>
          <a:bodyPr/>
          <a:lstStyle/>
          <a:p>
            <a:endParaRPr lang="en-IN" sz="2400" b="0" strike="noStrike" spc="-1">
              <a:latin typeface="Times New Roman"/>
            </a:endParaRPr>
          </a:p>
        </p:txBody>
      </p:sp>
      <p:sp>
        <p:nvSpPr>
          <p:cNvPr id="9" name="Slide Number Placeholder 8"/>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97750210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algn="r">
              <a:lnSpc>
                <a:spcPct val="100000"/>
              </a:lnSpc>
            </a:pPr>
            <a:endParaRPr lang="en-IN" sz="1000" b="0" strike="noStrike" spc="-1">
              <a:latin typeface="Times New Roman"/>
            </a:endParaRPr>
          </a:p>
        </p:txBody>
      </p:sp>
      <p:sp>
        <p:nvSpPr>
          <p:cNvPr id="8" name="Footer Placeholder 7"/>
          <p:cNvSpPr>
            <a:spLocks noGrp="1"/>
          </p:cNvSpPr>
          <p:nvPr>
            <p:ph type="ftr" sz="quarter" idx="11"/>
          </p:nvPr>
        </p:nvSpPr>
        <p:spPr>
          <a:xfrm>
            <a:off x="561111" y="6391838"/>
            <a:ext cx="3644282" cy="304801"/>
          </a:xfrm>
        </p:spPr>
        <p:txBody>
          <a:bodyPr/>
          <a:lstStyle/>
          <a:p>
            <a:endParaRPr lang="en-IN" sz="2400" b="0" strike="noStrike" spc="-1">
              <a:latin typeface="Times New Roman"/>
            </a:endParaRPr>
          </a:p>
        </p:txBody>
      </p:sp>
      <p:sp>
        <p:nvSpPr>
          <p:cNvPr id="9" name="Slide Number Placeholder 8"/>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99630514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2271094560"/>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pPr algn="r">
              <a:lnSpc>
                <a:spcPct val="100000"/>
              </a:lnSpc>
            </a:pPr>
            <a:endParaRPr lang="en-IN" sz="1000" b="0" strike="noStrike" spc="-1">
              <a:latin typeface="Times New Roman"/>
            </a:endParaRPr>
          </a:p>
        </p:txBody>
      </p:sp>
      <p:sp>
        <p:nvSpPr>
          <p:cNvPr id="5" name="Footer Placeholder 4"/>
          <p:cNvSpPr>
            <a:spLocks noGrp="1"/>
          </p:cNvSpPr>
          <p:nvPr>
            <p:ph type="ftr" sz="quarter" idx="11"/>
          </p:nvPr>
        </p:nvSpPr>
        <p:spPr/>
        <p:txBody>
          <a:bodyPr/>
          <a:lstStyle/>
          <a:p>
            <a:endParaRPr lang="en-IN" sz="2400" b="0" strike="noStrike" spc="-1">
              <a:latin typeface="Times New Roman"/>
            </a:endParaRP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31649947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75" name="PlaceHolder 2"/>
          <p:cNvSpPr>
            <a:spLocks noGrp="1"/>
          </p:cNvSpPr>
          <p:nvPr>
            <p:ph type="body"/>
          </p:nvPr>
        </p:nvSpPr>
        <p:spPr>
          <a:xfrm>
            <a:off x="1154880" y="2603520"/>
            <a:ext cx="882540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21" name="PlaceHolder 2"/>
          <p:cNvSpPr>
            <a:spLocks noGrp="1"/>
          </p:cNvSpPr>
          <p:nvPr>
            <p:ph type="subTitle"/>
          </p:nvPr>
        </p:nvSpPr>
        <p:spPr>
          <a:xfrm>
            <a:off x="1154880" y="2603520"/>
            <a:ext cx="8825400" cy="3416040"/>
          </a:xfrm>
          <a:prstGeom prst="rect">
            <a:avLst/>
          </a:prstGeom>
        </p:spPr>
        <p:txBody>
          <a:bodyPr lIns="0" tIns="0" rIns="0" bIns="0" anchor="ctr">
            <a:noAutofit/>
          </a:bodyPr>
          <a:lstStyle/>
          <a:p>
            <a:pPr algn="ctr"/>
            <a:endParaRPr lang="en-IN" sz="3200" b="0" strike="noStrike" spc="-1">
              <a:latin typeface="Arial"/>
            </a:endParaRPr>
          </a:p>
        </p:txBody>
      </p:sp>
    </p:spTree>
    <p:extLst>
      <p:ext uri="{BB962C8B-B14F-4D97-AF65-F5344CB8AC3E}">
        <p14:creationId xmlns:p14="http://schemas.microsoft.com/office/powerpoint/2010/main" val="255384622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77"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78"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1154880" y="973800"/>
            <a:ext cx="8760960" cy="32770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82"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3" name="PlaceHolder 3"/>
          <p:cNvSpPr>
            <a:spLocks noGrp="1"/>
          </p:cNvSpPr>
          <p:nvPr>
            <p:ph type="body"/>
          </p:nvPr>
        </p:nvSpPr>
        <p:spPr>
          <a:xfrm>
            <a:off x="567720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4" name="PlaceHolder 4"/>
          <p:cNvSpPr>
            <a:spLocks noGrp="1"/>
          </p:cNvSpPr>
          <p:nvPr>
            <p:ph type="body"/>
          </p:nvPr>
        </p:nvSpPr>
        <p:spPr>
          <a:xfrm>
            <a:off x="115488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86" name="PlaceHolder 2"/>
          <p:cNvSpPr>
            <a:spLocks noGrp="1"/>
          </p:cNvSpPr>
          <p:nvPr>
            <p:ph type="body"/>
          </p:nvPr>
        </p:nvSpPr>
        <p:spPr>
          <a:xfrm>
            <a:off x="1154880" y="2603520"/>
            <a:ext cx="4306680" cy="341604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7"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88" name="PlaceHolder 4"/>
          <p:cNvSpPr>
            <a:spLocks noGrp="1"/>
          </p:cNvSpPr>
          <p:nvPr>
            <p:ph type="body"/>
          </p:nvPr>
        </p:nvSpPr>
        <p:spPr>
          <a:xfrm>
            <a:off x="5677200" y="438804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54880" y="973800"/>
            <a:ext cx="8760960" cy="706680"/>
          </a:xfrm>
          <a:prstGeom prst="rect">
            <a:avLst/>
          </a:prstGeom>
        </p:spPr>
        <p:txBody>
          <a:bodyPr lIns="0" tIns="0" rIns="0" bIns="0" anchor="ctr">
            <a:noAutofit/>
          </a:bodyPr>
          <a:lstStyle/>
          <a:p>
            <a:endParaRPr lang="en-US" sz="1800" b="0" strike="noStrike" spc="-1">
              <a:solidFill>
                <a:srgbClr val="000000"/>
              </a:solidFill>
              <a:latin typeface="Century Gothic"/>
            </a:endParaRPr>
          </a:p>
        </p:txBody>
      </p:sp>
      <p:sp>
        <p:nvSpPr>
          <p:cNvPr id="90" name="PlaceHolder 2"/>
          <p:cNvSpPr>
            <a:spLocks noGrp="1"/>
          </p:cNvSpPr>
          <p:nvPr>
            <p:ph type="body"/>
          </p:nvPr>
        </p:nvSpPr>
        <p:spPr>
          <a:xfrm>
            <a:off x="115488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1" name="PlaceHolder 3"/>
          <p:cNvSpPr>
            <a:spLocks noGrp="1"/>
          </p:cNvSpPr>
          <p:nvPr>
            <p:ph type="body"/>
          </p:nvPr>
        </p:nvSpPr>
        <p:spPr>
          <a:xfrm>
            <a:off x="5677200" y="2603520"/>
            <a:ext cx="430668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
        <p:nvSpPr>
          <p:cNvPr id="92" name="PlaceHolder 4"/>
          <p:cNvSpPr>
            <a:spLocks noGrp="1"/>
          </p:cNvSpPr>
          <p:nvPr>
            <p:ph type="body"/>
          </p:nvPr>
        </p:nvSpPr>
        <p:spPr>
          <a:xfrm>
            <a:off x="1154880" y="4388040"/>
            <a:ext cx="8825400" cy="1629360"/>
          </a:xfrm>
          <a:prstGeom prst="rect">
            <a:avLst/>
          </a:prstGeom>
        </p:spPr>
        <p:txBody>
          <a:bodyPr lIns="0" tIns="0" rIns="0" bIns="0">
            <a:normAutofit/>
          </a:bodyPr>
          <a:lstStyle/>
          <a:p>
            <a:endParaRPr lang="en-US" sz="1800" b="0" strike="noStrike" spc="-1">
              <a:solidFill>
                <a:srgbClr val="404040"/>
              </a:solidFill>
              <a:latin typeface="Century Gothic"/>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6" name="Group 1"/>
          <p:cNvGrpSpPr/>
          <p:nvPr/>
        </p:nvGrpSpPr>
        <p:grpSpPr>
          <a:xfrm>
            <a:off x="0" y="0"/>
            <a:ext cx="12191760" cy="6857640"/>
            <a:chOff x="0" y="0"/>
            <a:chExt cx="12191760" cy="6857640"/>
          </a:xfrm>
        </p:grpSpPr>
        <p:sp>
          <p:nvSpPr>
            <p:cNvPr id="57" name="CustomShape 2"/>
            <p:cNvSpPr/>
            <p:nvPr/>
          </p:nvSpPr>
          <p:spPr>
            <a:xfrm>
              <a:off x="0" y="0"/>
              <a:ext cx="12191760" cy="6857640"/>
            </a:xfrm>
            <a:prstGeom prst="rect">
              <a:avLst/>
            </a:prstGeom>
            <a:blipFill rotWithShape="0">
              <a:blip r:embed="rId1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8" name="CustomShape 3"/>
            <p:cNvSpPr/>
            <p:nvPr/>
          </p:nvSpPr>
          <p:spPr>
            <a:xfrm>
              <a:off x="0" y="2666880"/>
              <a:ext cx="4190760" cy="41907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0" y="2895480"/>
              <a:ext cx="2361960" cy="23619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609040" y="5867280"/>
              <a:ext cx="990360" cy="9903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8609040" y="1676520"/>
              <a:ext cx="2819160" cy="28191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7999560" y="8640"/>
              <a:ext cx="1599840" cy="159984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rot="21010200">
              <a:off x="8490960" y="1797480"/>
              <a:ext cx="3299040" cy="440640"/>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scrgbClr r="0" g="0" b="0"/>
            </a:lnRef>
            <a:fillRef idx="0">
              <a:scrgbClr r="0" g="0" b="0"/>
            </a:fillRef>
            <a:effectRef idx="0">
              <a:scrgbClr r="0" g="0" b="0"/>
            </a:effectRef>
            <a:fontRef idx="minor"/>
          </p:style>
        </p:sp>
        <p:sp>
          <p:nvSpPr>
            <p:cNvPr id="64" name="CustomShape 9"/>
            <p:cNvSpPr/>
            <p:nvPr/>
          </p:nvSpPr>
          <p:spPr>
            <a:xfrm>
              <a:off x="459360" y="1866240"/>
              <a:ext cx="11277360" cy="4533480"/>
            </a:xfrm>
            <a:custGeom>
              <a:avLst/>
              <a:gdLst/>
              <a:ahLst/>
              <a:cxn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65" name="CustomShape 10"/>
            <p:cNvSpPr/>
            <p:nvPr/>
          </p:nvSpPr>
          <p:spPr>
            <a:xfrm>
              <a:off x="0" y="1440"/>
              <a:ext cx="12191760" cy="6856200"/>
            </a:xfrm>
            <a:custGeom>
              <a:avLst/>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scrgbClr r="0" g="0" b="0"/>
            </a:lnRef>
            <a:fillRef idx="0">
              <a:scrgbClr r="0" g="0" b="0"/>
            </a:fillRef>
            <a:effectRef idx="0">
              <a:scrgbClr r="0" g="0" b="0"/>
            </a:effectRef>
            <a:fontRef idx="minor"/>
          </p:style>
        </p:sp>
      </p:grpSp>
      <p:sp>
        <p:nvSpPr>
          <p:cNvPr id="66" name="CustomShape 11"/>
          <p:cNvSpPr/>
          <p:nvPr/>
        </p:nvSpPr>
        <p:spPr>
          <a:xfrm>
            <a:off x="10437840" y="0"/>
            <a:ext cx="685440" cy="1142640"/>
          </a:xfrm>
          <a:prstGeom prst="rect">
            <a:avLst/>
          </a:prstGeom>
          <a:solidFill>
            <a:schemeClr val="accent1"/>
          </a:solidFill>
          <a:ln>
            <a:noFill/>
          </a:ln>
          <a:effectLst>
            <a:outerShdw blurRad="38100" dist="2556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PlaceHolder 12"/>
          <p:cNvSpPr>
            <a:spLocks noGrp="1"/>
          </p:cNvSpPr>
          <p:nvPr>
            <p:ph type="title"/>
          </p:nvPr>
        </p:nvSpPr>
        <p:spPr>
          <a:xfrm>
            <a:off x="1154880" y="973800"/>
            <a:ext cx="8760960" cy="706680"/>
          </a:xfrm>
          <a:prstGeom prst="rect">
            <a:avLst/>
          </a:prstGeom>
        </p:spPr>
        <p:txBody>
          <a:bodyPr anchor="ctr">
            <a:noAutofit/>
          </a:bodyPr>
          <a:lstStyle/>
          <a:p>
            <a:pPr>
              <a:lnSpc>
                <a:spcPct val="100000"/>
              </a:lnSpc>
            </a:pPr>
            <a:r>
              <a:rPr lang="en-US" sz="3600" b="0" strike="noStrike" spc="-1">
                <a:solidFill>
                  <a:srgbClr val="EBEBEB"/>
                </a:solidFill>
                <a:latin typeface="Century Gothic"/>
              </a:rPr>
              <a:t>Click to edit Master title style</a:t>
            </a:r>
            <a:endParaRPr lang="en-US" sz="3600" b="0" strike="noStrike" spc="-1">
              <a:solidFill>
                <a:srgbClr val="000000"/>
              </a:solidFill>
              <a:latin typeface="Century Gothic"/>
            </a:endParaRPr>
          </a:p>
        </p:txBody>
      </p:sp>
      <p:sp>
        <p:nvSpPr>
          <p:cNvPr id="68" name="PlaceHolder 13"/>
          <p:cNvSpPr>
            <a:spLocks noGrp="1"/>
          </p:cNvSpPr>
          <p:nvPr>
            <p:ph type="body"/>
          </p:nvPr>
        </p:nvSpPr>
        <p:spPr>
          <a:xfrm>
            <a:off x="1154880" y="2603520"/>
            <a:ext cx="8825400" cy="3416040"/>
          </a:xfrm>
          <a:prstGeom prst="rect">
            <a:avLst/>
          </a:prstGeom>
        </p:spPr>
        <p:txBody>
          <a:bodyPr>
            <a:noAutofit/>
          </a:bodyPr>
          <a:lstStyle/>
          <a:p>
            <a:pPr marL="343080" indent="-342720">
              <a:lnSpc>
                <a:spcPct val="100000"/>
              </a:lnSpc>
              <a:spcBef>
                <a:spcPts val="1001"/>
              </a:spcBef>
              <a:buClr>
                <a:srgbClr val="B31166"/>
              </a:buClr>
              <a:buSzPct val="80000"/>
              <a:buFont typeface="Wingdings 3" charset="2"/>
              <a:buChar char=""/>
            </a:pPr>
            <a:r>
              <a:rPr lang="en-US" sz="1800" b="0" strike="noStrike" spc="-1">
                <a:solidFill>
                  <a:srgbClr val="404040"/>
                </a:solidFill>
                <a:latin typeface="Century Gothic"/>
              </a:rPr>
              <a:t>Click to edit Master text styles</a:t>
            </a:r>
          </a:p>
          <a:p>
            <a:pPr marL="743040" lvl="1" indent="-285480">
              <a:lnSpc>
                <a:spcPct val="100000"/>
              </a:lnSpc>
              <a:spcBef>
                <a:spcPts val="1001"/>
              </a:spcBef>
              <a:buClr>
                <a:srgbClr val="B31166"/>
              </a:buClr>
              <a:buSzPct val="80000"/>
              <a:buFont typeface="Wingdings 3" charset="2"/>
              <a:buChar char=""/>
            </a:pPr>
            <a:r>
              <a:rPr lang="en-US" sz="1600" b="0" strike="noStrike" spc="-1">
                <a:solidFill>
                  <a:srgbClr val="404040"/>
                </a:solidFill>
                <a:latin typeface="Century Gothic"/>
              </a:rPr>
              <a:t>Second level</a:t>
            </a:r>
          </a:p>
          <a:p>
            <a:pPr marL="1143000" lvl="2" indent="-228240">
              <a:lnSpc>
                <a:spcPct val="100000"/>
              </a:lnSpc>
              <a:spcBef>
                <a:spcPts val="1001"/>
              </a:spcBef>
              <a:buClr>
                <a:srgbClr val="B31166"/>
              </a:buClr>
              <a:buSzPct val="80000"/>
              <a:buFont typeface="Wingdings 3" charset="2"/>
              <a:buChar char=""/>
            </a:pPr>
            <a:r>
              <a:rPr lang="en-US" sz="1400" b="0" strike="noStrike" spc="-1">
                <a:solidFill>
                  <a:srgbClr val="404040"/>
                </a:solidFill>
                <a:latin typeface="Century Gothic"/>
              </a:rPr>
              <a:t>Third level</a:t>
            </a:r>
          </a:p>
          <a:p>
            <a:pPr marL="1600200" lvl="3"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Fourth level</a:t>
            </a:r>
          </a:p>
          <a:p>
            <a:pPr marL="2057400" lvl="4" indent="-228240">
              <a:lnSpc>
                <a:spcPct val="100000"/>
              </a:lnSpc>
              <a:spcBef>
                <a:spcPts val="1001"/>
              </a:spcBef>
              <a:buClr>
                <a:srgbClr val="B31166"/>
              </a:buClr>
              <a:buSzPct val="80000"/>
              <a:buFont typeface="Wingdings 3" charset="2"/>
              <a:buChar char=""/>
            </a:pPr>
            <a:r>
              <a:rPr lang="en-US" sz="1200" b="0" strike="noStrike" spc="-1">
                <a:solidFill>
                  <a:srgbClr val="404040"/>
                </a:solidFill>
                <a:latin typeface="Century Gothic"/>
              </a:rPr>
              <a:t>Fifth level</a:t>
            </a:r>
          </a:p>
        </p:txBody>
      </p:sp>
      <p:sp>
        <p:nvSpPr>
          <p:cNvPr id="69" name="PlaceHolder 14"/>
          <p:cNvSpPr>
            <a:spLocks noGrp="1"/>
          </p:cNvSpPr>
          <p:nvPr>
            <p:ph type="dt"/>
          </p:nvPr>
        </p:nvSpPr>
        <p:spPr>
          <a:xfrm>
            <a:off x="10653120" y="6391800"/>
            <a:ext cx="990360" cy="304560"/>
          </a:xfrm>
          <a:prstGeom prst="rect">
            <a:avLst/>
          </a:prstGeom>
        </p:spPr>
        <p:txBody>
          <a:bodyPr anchor="ctr">
            <a:noAutofit/>
          </a:bodyPr>
          <a:lstStyle/>
          <a:p>
            <a:pPr algn="r">
              <a:lnSpc>
                <a:spcPct val="100000"/>
              </a:lnSpc>
            </a:pPr>
            <a:endParaRPr lang="en-IN" sz="1000" b="0" strike="noStrike" spc="-1">
              <a:latin typeface="Times New Roman"/>
            </a:endParaRPr>
          </a:p>
        </p:txBody>
      </p:sp>
      <p:sp>
        <p:nvSpPr>
          <p:cNvPr id="70" name="PlaceHolder 15"/>
          <p:cNvSpPr>
            <a:spLocks noGrp="1"/>
          </p:cNvSpPr>
          <p:nvPr>
            <p:ph type="ftr"/>
          </p:nvPr>
        </p:nvSpPr>
        <p:spPr>
          <a:xfrm>
            <a:off x="561240" y="6391800"/>
            <a:ext cx="3859560" cy="304560"/>
          </a:xfrm>
          <a:prstGeom prst="rect">
            <a:avLst/>
          </a:prstGeom>
        </p:spPr>
        <p:txBody>
          <a:bodyPr anchor="ctr">
            <a:noAutofit/>
          </a:bodyPr>
          <a:lstStyle/>
          <a:p>
            <a:endParaRPr lang="en-IN" sz="2400" b="0" strike="noStrike" spc="-1">
              <a:latin typeface="Times New Roman"/>
            </a:endParaRPr>
          </a:p>
        </p:txBody>
      </p:sp>
      <p:sp>
        <p:nvSpPr>
          <p:cNvPr id="71" name="PlaceHolder 16"/>
          <p:cNvSpPr>
            <a:spLocks noGrp="1"/>
          </p:cNvSpPr>
          <p:nvPr>
            <p:ph type="sldNum"/>
          </p:nvPr>
        </p:nvSpPr>
        <p:spPr>
          <a:xfrm>
            <a:off x="10352520" y="295560"/>
            <a:ext cx="837720" cy="767160"/>
          </a:xfrm>
          <a:prstGeom prst="rect">
            <a:avLst/>
          </a:prstGeom>
        </p:spPr>
        <p:txBody>
          <a:bodyPr anchor="b">
            <a:noAutofit/>
          </a:bodyPr>
          <a:lstStyle/>
          <a:p>
            <a:pPr algn="ctr">
              <a:lnSpc>
                <a:spcPct val="100000"/>
              </a:lnSpc>
            </a:pPr>
            <a:fld id="{DE0E51B1-4985-438D-9B51-046CE1287AB6}" type="slidenum">
              <a:rPr lang="en-IN" sz="2800" b="0" strike="noStrike" spc="-1">
                <a:solidFill>
                  <a:srgbClr val="FFFFFF"/>
                </a:solidFill>
                <a:latin typeface="Century Gothic"/>
              </a:rPr>
              <a:t>‹#›</a:t>
            </a:fld>
            <a:endParaRPr lang="en-IN" sz="2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pPr>
              <a:lnSpc>
                <a:spcPct val="100000"/>
              </a:lnSpc>
            </a:pPr>
            <a:endParaRPr lang="en-IN" sz="1000" b="0" strike="noStrike" spc="-1">
              <a:latin typeface="Times New Roman"/>
            </a:endParaRP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sz="2400" b="0" strike="noStrike" spc="-1">
              <a:latin typeface="Times New Roman"/>
            </a:endParaRP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algn="ctr">
              <a:lnSpc>
                <a:spcPct val="100000"/>
              </a:lnSpc>
            </a:pPr>
            <a:fld id="{10E366E0-6DA4-464B-9AF6-816DC3BEAB91}" type="slidenum">
              <a:rPr lang="en-IN" sz="2800" b="0" strike="noStrike" spc="-1" smtClean="0">
                <a:solidFill>
                  <a:srgbClr val="FFFFFF"/>
                </a:solidFill>
                <a:latin typeface="Century Gothic"/>
              </a:rPr>
              <a:t>‹#›</a:t>
            </a:fld>
            <a:endParaRPr lang="en-IN" sz="2800" b="0" strike="noStrike" spc="-1">
              <a:latin typeface="Times New Roman"/>
            </a:endParaRPr>
          </a:p>
        </p:txBody>
      </p:sp>
    </p:spTree>
    <p:extLst>
      <p:ext uri="{BB962C8B-B14F-4D97-AF65-F5344CB8AC3E}">
        <p14:creationId xmlns:p14="http://schemas.microsoft.com/office/powerpoint/2010/main" val="12357637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81" r:id="rId1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984600" y="779760"/>
            <a:ext cx="8825400" cy="1800720"/>
          </a:xfrm>
          <a:prstGeom prst="rect">
            <a:avLst/>
          </a:prstGeom>
          <a:noFill/>
          <a:ln>
            <a:noFill/>
          </a:ln>
        </p:spPr>
        <p:txBody>
          <a:bodyPr anchor="b">
            <a:noAutofit/>
          </a:bodyPr>
          <a:lstStyle/>
          <a:p>
            <a:pPr>
              <a:lnSpc>
                <a:spcPct val="100000"/>
              </a:lnSpc>
            </a:pPr>
            <a:r>
              <a:rPr lang="en-US" sz="5400" b="0" strike="noStrike" spc="-1">
                <a:solidFill>
                  <a:srgbClr val="EBEBEB"/>
                </a:solidFill>
                <a:latin typeface="Century Gothic"/>
              </a:rPr>
              <a:t>House Price Predictor </a:t>
            </a:r>
            <a:endParaRPr lang="en-US" sz="5400" b="0" strike="noStrike" spc="-1">
              <a:solidFill>
                <a:srgbClr val="000000"/>
              </a:solidFill>
              <a:latin typeface="Century Gothic"/>
            </a:endParaRPr>
          </a:p>
        </p:txBody>
      </p:sp>
      <p:sp>
        <p:nvSpPr>
          <p:cNvPr id="162" name="TextShape 2"/>
          <p:cNvSpPr txBox="1"/>
          <p:nvPr/>
        </p:nvSpPr>
        <p:spPr>
          <a:xfrm>
            <a:off x="984600" y="2500200"/>
            <a:ext cx="8825400" cy="861120"/>
          </a:xfrm>
          <a:prstGeom prst="rect">
            <a:avLst/>
          </a:prstGeom>
          <a:noFill/>
          <a:ln>
            <a:noFill/>
          </a:ln>
        </p:spPr>
        <p:txBody>
          <a:bodyPr>
            <a:noAutofit/>
          </a:bodyPr>
          <a:lstStyle/>
          <a:p>
            <a:pPr>
              <a:lnSpc>
                <a:spcPct val="100000"/>
              </a:lnSpc>
              <a:spcBef>
                <a:spcPts val="1001"/>
              </a:spcBef>
            </a:pPr>
            <a:r>
              <a:rPr lang="en-IN" sz="1800" b="0" strike="noStrike" cap="all" spc="-1">
                <a:solidFill>
                  <a:srgbClr val="EF53A5"/>
                </a:solidFill>
                <a:latin typeface="Century Gothic"/>
              </a:rPr>
              <a:t>Predict The Market Value of Properties</a:t>
            </a:r>
            <a:endParaRPr lang="en-IN" sz="1800" b="0" strike="noStrike" spc="-1">
              <a:latin typeface="Arial"/>
            </a:endParaRPr>
          </a:p>
        </p:txBody>
      </p:sp>
      <p:sp>
        <p:nvSpPr>
          <p:cNvPr id="163" name="CustomShape 3"/>
          <p:cNvSpPr/>
          <p:nvPr/>
        </p:nvSpPr>
        <p:spPr>
          <a:xfrm>
            <a:off x="7279200" y="3744492"/>
            <a:ext cx="4392360" cy="2492518"/>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gn="ctr">
              <a:lnSpc>
                <a:spcPct val="100000"/>
              </a:lnSpc>
              <a:spcBef>
                <a:spcPts val="1001"/>
              </a:spcBef>
            </a:pPr>
            <a:r>
              <a:rPr lang="en-IN" sz="2000" b="1" u="sng" strike="noStrike" cap="all" spc="-1" dirty="0">
                <a:solidFill>
                  <a:srgbClr val="EF53A5"/>
                </a:solidFill>
                <a:uFillTx/>
                <a:latin typeface="Century Gothic"/>
              </a:rPr>
              <a:t>Group </a:t>
            </a:r>
            <a:r>
              <a:rPr lang="en-IN" sz="2000" b="1" u="sng" cap="all" spc="-1" dirty="0">
                <a:solidFill>
                  <a:srgbClr val="EF53A5"/>
                </a:solidFill>
                <a:latin typeface="Century Gothic"/>
              </a:rPr>
              <a:t>n</a:t>
            </a:r>
            <a:r>
              <a:rPr lang="en-IN" sz="2000" b="1" u="sng" spc="-1" dirty="0">
                <a:solidFill>
                  <a:srgbClr val="EF53A5"/>
                </a:solidFill>
                <a:latin typeface="Century Gothic"/>
              </a:rPr>
              <a:t>o</a:t>
            </a:r>
            <a:r>
              <a:rPr lang="en-IN" sz="2000" b="1" u="sng" strike="noStrike" spc="-1" dirty="0">
                <a:solidFill>
                  <a:srgbClr val="EF53A5"/>
                </a:solidFill>
                <a:uFillTx/>
                <a:latin typeface="Century Gothic"/>
              </a:rPr>
              <a:t> </a:t>
            </a:r>
            <a:r>
              <a:rPr lang="en-IN" sz="2000" b="1" u="sng" strike="noStrike" cap="all" spc="-1" dirty="0">
                <a:solidFill>
                  <a:srgbClr val="EF53A5"/>
                </a:solidFill>
                <a:uFillTx/>
                <a:latin typeface="Century Gothic"/>
              </a:rPr>
              <a:t>: 10</a:t>
            </a:r>
          </a:p>
          <a:p>
            <a:pPr algn="ctr">
              <a:lnSpc>
                <a:spcPct val="100000"/>
              </a:lnSpc>
              <a:spcBef>
                <a:spcPts val="1001"/>
              </a:spcBef>
            </a:pPr>
            <a:r>
              <a:rPr lang="en-IN" sz="2000" b="1" u="sng" strike="noStrike" cap="all" spc="-1" dirty="0">
                <a:solidFill>
                  <a:srgbClr val="EF53A5"/>
                </a:solidFill>
                <a:uFillTx/>
                <a:latin typeface="Century Gothic"/>
              </a:rPr>
              <a:t>Group Members</a:t>
            </a:r>
            <a:endParaRPr lang="en-IN" sz="2000" b="0" strike="noStrike" spc="-1" dirty="0">
              <a:latin typeface="Arial"/>
            </a:endParaRPr>
          </a:p>
          <a:p>
            <a:pPr algn="ctr">
              <a:lnSpc>
                <a:spcPct val="100000"/>
              </a:lnSpc>
              <a:spcBef>
                <a:spcPts val="1001"/>
              </a:spcBef>
            </a:pPr>
            <a:r>
              <a:rPr lang="en-IN" sz="1800" b="0" strike="noStrike" cap="all" spc="-1" dirty="0">
                <a:solidFill>
                  <a:srgbClr val="EF53A5"/>
                </a:solidFill>
                <a:latin typeface="Century Gothic"/>
              </a:rPr>
              <a:t>ALDRIN SIMENTHY </a:t>
            </a:r>
            <a:endParaRPr lang="en-IN" sz="1800" b="0" strike="noStrike" spc="-1" dirty="0">
              <a:latin typeface="Arial"/>
            </a:endParaRPr>
          </a:p>
          <a:p>
            <a:pPr algn="ctr">
              <a:lnSpc>
                <a:spcPct val="100000"/>
              </a:lnSpc>
              <a:spcBef>
                <a:spcPts val="1001"/>
              </a:spcBef>
            </a:pPr>
            <a:r>
              <a:rPr lang="en-IN" sz="1800" b="0" strike="noStrike" cap="all" spc="-1" dirty="0">
                <a:solidFill>
                  <a:srgbClr val="EF53A5"/>
                </a:solidFill>
                <a:latin typeface="Century Gothic"/>
              </a:rPr>
              <a:t>GREESHMA PRASAD P </a:t>
            </a:r>
            <a:endParaRPr lang="en-IN" sz="1800" b="0" strike="noStrike" spc="-1" dirty="0">
              <a:latin typeface="Arial"/>
            </a:endParaRPr>
          </a:p>
          <a:p>
            <a:pPr algn="ctr">
              <a:lnSpc>
                <a:spcPct val="100000"/>
              </a:lnSpc>
              <a:spcBef>
                <a:spcPts val="1001"/>
              </a:spcBef>
            </a:pPr>
            <a:r>
              <a:rPr lang="en-IN" sz="1800" b="0" strike="noStrike" cap="all" spc="-1" dirty="0">
                <a:solidFill>
                  <a:srgbClr val="EF53A5"/>
                </a:solidFill>
                <a:latin typeface="Century Gothic"/>
              </a:rPr>
              <a:t>JYOTHIS K S </a:t>
            </a:r>
            <a:endParaRPr lang="en-IN" sz="1800" b="0" strike="noStrike" spc="-1" dirty="0">
              <a:latin typeface="Arial"/>
            </a:endParaRPr>
          </a:p>
          <a:p>
            <a:pPr algn="ctr">
              <a:lnSpc>
                <a:spcPct val="100000"/>
              </a:lnSpc>
              <a:spcBef>
                <a:spcPts val="1001"/>
              </a:spcBef>
            </a:pPr>
            <a:r>
              <a:rPr lang="en-IN" sz="1800" b="0" strike="noStrike" cap="all" spc="-1" dirty="0">
                <a:solidFill>
                  <a:srgbClr val="EF53A5"/>
                </a:solidFill>
                <a:latin typeface="Century Gothic"/>
              </a:rPr>
              <a:t>VISMAYA DINESH</a:t>
            </a:r>
            <a:endParaRPr lang="en-IN" sz="1800" b="0" strike="noStrike" spc="-1" dirty="0">
              <a:latin typeface="Arial"/>
            </a:endParaRPr>
          </a:p>
        </p:txBody>
      </p:sp>
      <p:sp>
        <p:nvSpPr>
          <p:cNvPr id="5" name="CustomShape 3">
            <a:extLst>
              <a:ext uri="{FF2B5EF4-FFF2-40B4-BE49-F238E27FC236}">
                <a16:creationId xmlns:a16="http://schemas.microsoft.com/office/drawing/2014/main" id="{2066F0A0-AE55-485C-B639-400E81CA06E7}"/>
              </a:ext>
            </a:extLst>
          </p:cNvPr>
          <p:cNvSpPr/>
          <p:nvPr/>
        </p:nvSpPr>
        <p:spPr>
          <a:xfrm>
            <a:off x="984600" y="4418030"/>
            <a:ext cx="2997861" cy="1145442"/>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100000"/>
              </a:lnSpc>
              <a:spcBef>
                <a:spcPts val="1001"/>
              </a:spcBef>
            </a:pPr>
            <a:r>
              <a:rPr lang="en-IN" sz="2000" b="1" u="sng" strike="noStrike" cap="all" spc="-1" dirty="0">
                <a:solidFill>
                  <a:srgbClr val="EF53A5"/>
                </a:solidFill>
                <a:uFillTx/>
                <a:latin typeface="Century Gothic"/>
              </a:rPr>
              <a:t>Guided by</a:t>
            </a:r>
          </a:p>
          <a:p>
            <a:pPr algn="ctr">
              <a:lnSpc>
                <a:spcPct val="100000"/>
              </a:lnSpc>
              <a:spcBef>
                <a:spcPts val="1001"/>
              </a:spcBef>
            </a:pPr>
            <a:r>
              <a:rPr lang="en-IN" sz="2000" cap="all" spc="-1" dirty="0">
                <a:solidFill>
                  <a:srgbClr val="EF53A5"/>
                </a:solidFill>
                <a:latin typeface="Century Gothic"/>
              </a:rPr>
              <a:t>Vivek m v</a:t>
            </a:r>
            <a:endParaRPr lang="en-IN" sz="2000" strike="noStrike" spc="-1" dirty="0">
              <a:latin typeface="Arial"/>
            </a:endParaRPr>
          </a:p>
        </p:txBody>
      </p:sp>
      <p:sp>
        <p:nvSpPr>
          <p:cNvPr id="2" name="Slide Number Placeholder 1">
            <a:extLst>
              <a:ext uri="{FF2B5EF4-FFF2-40B4-BE49-F238E27FC236}">
                <a16:creationId xmlns:a16="http://schemas.microsoft.com/office/drawing/2014/main" id="{357AF863-1C00-4BB6-BC72-25EFBD9F0D9C}"/>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1</a:t>
            </a:fld>
            <a:endParaRPr lang="en-IN" sz="2800" b="0" strike="noStrike" spc="-1">
              <a:latin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1154880" y="973800"/>
            <a:ext cx="8760960" cy="706680"/>
          </a:xfrm>
          <a:prstGeom prst="rect">
            <a:avLst/>
          </a:prstGeom>
          <a:noFill/>
          <a:ln>
            <a:noFill/>
          </a:ln>
        </p:spPr>
        <p:txBody>
          <a:bodyPr anchor="ctr">
            <a:noAutofit/>
          </a:bodyPr>
          <a:lstStyle/>
          <a:p>
            <a:pPr>
              <a:lnSpc>
                <a:spcPct val="100000"/>
              </a:lnSpc>
            </a:pPr>
            <a:r>
              <a:rPr lang="en-US" sz="3600" b="0" strike="noStrike" spc="-1">
                <a:solidFill>
                  <a:srgbClr val="EBEBEB"/>
                </a:solidFill>
                <a:latin typeface="Century Gothic"/>
              </a:rPr>
              <a:t>Software</a:t>
            </a:r>
            <a:r>
              <a:rPr lang="en-US" sz="3600" b="1" strike="noStrike" spc="-1">
                <a:solidFill>
                  <a:srgbClr val="EBEBEB"/>
                </a:solidFill>
                <a:latin typeface="Century Gothic"/>
              </a:rPr>
              <a:t> </a:t>
            </a:r>
            <a:r>
              <a:rPr lang="en-US" sz="3600" b="0" strike="noStrike" spc="-1">
                <a:solidFill>
                  <a:srgbClr val="EBEBEB"/>
                </a:solidFill>
                <a:latin typeface="Century Gothic"/>
              </a:rPr>
              <a:t>Requirements</a:t>
            </a:r>
            <a:endParaRPr lang="en-US" sz="3600" b="0" strike="noStrike" spc="-1">
              <a:solidFill>
                <a:srgbClr val="000000"/>
              </a:solidFill>
              <a:latin typeface="Century Gothic"/>
            </a:endParaRPr>
          </a:p>
        </p:txBody>
      </p:sp>
      <p:sp>
        <p:nvSpPr>
          <p:cNvPr id="183" name="TextShape 2"/>
          <p:cNvSpPr txBox="1"/>
          <p:nvPr/>
        </p:nvSpPr>
        <p:spPr>
          <a:xfrm>
            <a:off x="1154879" y="2834126"/>
            <a:ext cx="9196375" cy="1320540"/>
          </a:xfrm>
          <a:prstGeom prst="rect">
            <a:avLst/>
          </a:prstGeom>
          <a:noFill/>
          <a:ln>
            <a:noFill/>
          </a:ln>
        </p:spPr>
        <p:txBody>
          <a:bodyPr lIns="91440" tIns="45720" rIns="91440" bIns="45720" anchor="t">
            <a:normAutofit/>
          </a:bodyPr>
          <a:lstStyle/>
          <a:p>
            <a:pPr marL="342900" indent="-342265">
              <a:spcBef>
                <a:spcPts val="1001"/>
              </a:spcBef>
              <a:buClr>
                <a:srgbClr val="B31166"/>
              </a:buClr>
              <a:buSzPct val="80000"/>
              <a:buFont typeface="Wingdings 3" charset="2"/>
              <a:buChar char=""/>
            </a:pPr>
            <a:r>
              <a:rPr lang="en-US" sz="1800" b="1" strike="noStrike" spc="-1" dirty="0">
                <a:solidFill>
                  <a:srgbClr val="404040"/>
                </a:solidFill>
                <a:latin typeface="Century Gothic"/>
              </a:rPr>
              <a:t>Platform :</a:t>
            </a:r>
            <a:r>
              <a:rPr lang="en-US" sz="1800" b="0" strike="noStrike" spc="-1" dirty="0">
                <a:solidFill>
                  <a:srgbClr val="404040"/>
                </a:solidFill>
                <a:latin typeface="Century Gothic"/>
              </a:rPr>
              <a:t> Android</a:t>
            </a:r>
            <a:endParaRPr lang="en-US" dirty="0"/>
          </a:p>
          <a:p>
            <a:pPr marL="342900" indent="-342265">
              <a:spcBef>
                <a:spcPts val="1001"/>
              </a:spcBef>
              <a:buClr>
                <a:srgbClr val="B31166"/>
              </a:buClr>
              <a:buSzPct val="80000"/>
              <a:buFont typeface="Wingdings 3" charset="2"/>
              <a:buChar char=""/>
            </a:pPr>
            <a:r>
              <a:rPr lang="en-US" sz="1800" b="1" strike="noStrike" spc="-1" dirty="0">
                <a:solidFill>
                  <a:srgbClr val="404040"/>
                </a:solidFill>
                <a:latin typeface="Century Gothic"/>
              </a:rPr>
              <a:t>Operating System : </a:t>
            </a:r>
            <a:r>
              <a:rPr lang="en-US" sz="1800" b="0" strike="noStrike" spc="-1" dirty="0">
                <a:solidFill>
                  <a:srgbClr val="404040"/>
                </a:solidFill>
                <a:latin typeface="Century Gothic"/>
              </a:rPr>
              <a:t>Android – Version 6.0 above </a:t>
            </a:r>
            <a:r>
              <a:rPr lang="en-US" spc="-1" dirty="0">
                <a:solidFill>
                  <a:srgbClr val="404040"/>
                </a:solidFill>
                <a:latin typeface="Century Gothic"/>
              </a:rPr>
              <a:t>( API 23 above )</a:t>
            </a:r>
            <a:endParaRPr lang="en-US" sz="1800" b="0" strike="noStrike" spc="-1" dirty="0">
              <a:solidFill>
                <a:srgbClr val="404040"/>
              </a:solidFill>
              <a:latin typeface="Century Gothic"/>
            </a:endParaRPr>
          </a:p>
          <a:p>
            <a:pPr marL="342900" indent="-342265">
              <a:spcBef>
                <a:spcPts val="1001"/>
              </a:spcBef>
              <a:buClr>
                <a:srgbClr val="B31166"/>
              </a:buClr>
              <a:buSzPct val="80000"/>
              <a:buFont typeface="Wingdings 3" charset="2"/>
              <a:buChar char=""/>
            </a:pPr>
            <a:r>
              <a:rPr lang="en-US" sz="1800" b="1" strike="noStrike" spc="-1" dirty="0">
                <a:solidFill>
                  <a:srgbClr val="404040"/>
                </a:solidFill>
                <a:latin typeface="Century Gothic"/>
              </a:rPr>
              <a:t>Hardware :</a:t>
            </a:r>
            <a:r>
              <a:rPr lang="en-US" b="1" spc="-1" dirty="0">
                <a:solidFill>
                  <a:srgbClr val="404040"/>
                </a:solidFill>
                <a:latin typeface="Century Gothic"/>
              </a:rPr>
              <a:t> </a:t>
            </a:r>
            <a:r>
              <a:rPr lang="en-US" sz="1800" b="1" strike="noStrike" spc="-1" dirty="0">
                <a:solidFill>
                  <a:srgbClr val="404040"/>
                </a:solidFill>
                <a:latin typeface="Century Gothic"/>
              </a:rPr>
              <a:t> </a:t>
            </a:r>
            <a:r>
              <a:rPr lang="en-US" sz="1800" b="0" strike="noStrike" spc="-1" dirty="0">
                <a:solidFill>
                  <a:srgbClr val="404040"/>
                </a:solidFill>
                <a:latin typeface="Century Gothic"/>
              </a:rPr>
              <a:t>Smartphone at least 1GB RAM</a:t>
            </a:r>
          </a:p>
          <a:p>
            <a:pPr>
              <a:lnSpc>
                <a:spcPct val="100000"/>
              </a:lnSpc>
              <a:spcBef>
                <a:spcPts val="1001"/>
              </a:spcBef>
            </a:pPr>
            <a:endParaRPr lang="en-US" sz="1800" b="0" strike="noStrike" spc="-1" dirty="0">
              <a:solidFill>
                <a:srgbClr val="404040"/>
              </a:solidFill>
              <a:latin typeface="Century Gothic"/>
            </a:endParaRPr>
          </a:p>
        </p:txBody>
      </p:sp>
      <p:sp>
        <p:nvSpPr>
          <p:cNvPr id="3" name="Slide Number Placeholder 2">
            <a:extLst>
              <a:ext uri="{FF2B5EF4-FFF2-40B4-BE49-F238E27FC236}">
                <a16:creationId xmlns:a16="http://schemas.microsoft.com/office/drawing/2014/main" id="{872420DF-3C6C-4B0F-9C96-EFBE3A75321D}"/>
              </a:ext>
            </a:extLst>
          </p:cNvPr>
          <p:cNvSpPr>
            <a:spLocks noGrp="1"/>
          </p:cNvSpPr>
          <p:nvPr>
            <p:ph type="sldNum" sz="quarter" idx="12"/>
          </p:nvPr>
        </p:nvSpPr>
        <p:spPr/>
        <p:txBody>
          <a:bodyPr/>
          <a:lstStyle/>
          <a:p>
            <a:fld id="{D57F1E4F-1CFF-5643-939E-217C01CDF565}" type="slidenum">
              <a:rPr lang="en-US" dirty="0"/>
              <a:pPr/>
              <a:t>10</a:t>
            </a:fld>
            <a:endParaRPr lang="en-US"/>
          </a:p>
        </p:txBody>
      </p:sp>
      <p:sp>
        <p:nvSpPr>
          <p:cNvPr id="2" name="CustomShape 2">
            <a:extLst>
              <a:ext uri="{FF2B5EF4-FFF2-40B4-BE49-F238E27FC236}">
                <a16:creationId xmlns:a16="http://schemas.microsoft.com/office/drawing/2014/main" id="{25C6971E-CAE0-4052-A0A9-E62472AEAE20}"/>
              </a:ext>
            </a:extLst>
          </p:cNvPr>
          <p:cNvSpPr/>
          <p:nvPr/>
        </p:nvSpPr>
        <p:spPr>
          <a:xfrm>
            <a:off x="1091557" y="2147953"/>
            <a:ext cx="8760960" cy="70668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US" sz="2400" spc="-1" dirty="0">
                <a:solidFill>
                  <a:srgbClr val="B31166"/>
                </a:solidFill>
                <a:latin typeface="Century Gothic"/>
              </a:rPr>
              <a:t>User side</a:t>
            </a:r>
            <a:endParaRPr lang="en-US" sz="2400" b="0" strike="noStrike" spc="-1" dirty="0">
              <a:solidFill>
                <a:srgbClr val="B31166"/>
              </a:solidFill>
              <a:latin typeface="Century Gothic"/>
            </a:endParaRPr>
          </a:p>
        </p:txBody>
      </p:sp>
      <p:sp>
        <p:nvSpPr>
          <p:cNvPr id="9" name="TextShape 2">
            <a:extLst>
              <a:ext uri="{FF2B5EF4-FFF2-40B4-BE49-F238E27FC236}">
                <a16:creationId xmlns:a16="http://schemas.microsoft.com/office/drawing/2014/main" id="{06D78A60-5258-4300-A9E1-7E8F54366312}"/>
              </a:ext>
            </a:extLst>
          </p:cNvPr>
          <p:cNvSpPr txBox="1"/>
          <p:nvPr/>
        </p:nvSpPr>
        <p:spPr>
          <a:xfrm>
            <a:off x="1154880" y="4297968"/>
            <a:ext cx="9196373" cy="2343225"/>
          </a:xfrm>
          <a:prstGeom prst="rect">
            <a:avLst/>
          </a:prstGeom>
          <a:noFill/>
          <a:ln>
            <a:noFill/>
          </a:ln>
        </p:spPr>
        <p:txBody>
          <a:bodyPr lIns="91440" tIns="45720" rIns="91440" bIns="45720" anchor="t">
            <a:normAutofit lnSpcReduction="10000"/>
          </a:bodyPr>
          <a:lstStyle/>
          <a:p>
            <a:pPr marL="635">
              <a:spcBef>
                <a:spcPts val="1001"/>
              </a:spcBef>
              <a:buClr>
                <a:srgbClr val="B31166"/>
              </a:buClr>
              <a:buSzPct val="80000"/>
            </a:pPr>
            <a:endParaRPr lang="en-US" sz="18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Android SDK 23</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Android Studio</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Flutter SDK</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Anaconda</a:t>
            </a:r>
          </a:p>
          <a:p>
            <a:pPr marL="342900" indent="-342265">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PyCharm</a:t>
            </a:r>
          </a:p>
          <a:p>
            <a:pPr>
              <a:lnSpc>
                <a:spcPct val="100000"/>
              </a:lnSpc>
              <a:spcBef>
                <a:spcPts val="1001"/>
              </a:spcBef>
            </a:pPr>
            <a:endParaRPr lang="en-US" sz="1800" b="0" strike="noStrike" spc="-1" dirty="0">
              <a:solidFill>
                <a:srgbClr val="404040"/>
              </a:solidFill>
              <a:latin typeface="Century Gothic"/>
            </a:endParaRPr>
          </a:p>
        </p:txBody>
      </p:sp>
      <p:sp>
        <p:nvSpPr>
          <p:cNvPr id="10" name="CustomShape 2">
            <a:extLst>
              <a:ext uri="{FF2B5EF4-FFF2-40B4-BE49-F238E27FC236}">
                <a16:creationId xmlns:a16="http://schemas.microsoft.com/office/drawing/2014/main" id="{A73658F3-7618-4991-B459-F5DB0B6B9414}"/>
              </a:ext>
            </a:extLst>
          </p:cNvPr>
          <p:cNvSpPr/>
          <p:nvPr/>
        </p:nvSpPr>
        <p:spPr>
          <a:xfrm>
            <a:off x="1091557" y="4022874"/>
            <a:ext cx="8760960" cy="70668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US" sz="2400" spc="-1" dirty="0">
                <a:solidFill>
                  <a:srgbClr val="B31166"/>
                </a:solidFill>
                <a:latin typeface="Century Gothic"/>
              </a:rPr>
              <a:t>Developer side</a:t>
            </a:r>
            <a:endParaRPr lang="en-US" sz="2400" b="0" strike="noStrike" spc="-1" dirty="0">
              <a:solidFill>
                <a:srgbClr val="B31166"/>
              </a:solidFill>
              <a:latin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DDAC-9C93-45B4-B2DB-48A9A339F6BD}"/>
              </a:ext>
            </a:extLst>
          </p:cNvPr>
          <p:cNvSpPr>
            <a:spLocks noGrp="1"/>
          </p:cNvSpPr>
          <p:nvPr>
            <p:ph type="title"/>
          </p:nvPr>
        </p:nvSpPr>
        <p:spPr/>
        <p:txBody>
          <a:bodyPr/>
          <a:lstStyle/>
          <a:p>
            <a:r>
              <a:rPr lang="en-US" dirty="0"/>
              <a:t>Development Model</a:t>
            </a:r>
          </a:p>
        </p:txBody>
      </p:sp>
      <p:sp>
        <p:nvSpPr>
          <p:cNvPr id="3" name="Slide Number Placeholder 2">
            <a:extLst>
              <a:ext uri="{FF2B5EF4-FFF2-40B4-BE49-F238E27FC236}">
                <a16:creationId xmlns:a16="http://schemas.microsoft.com/office/drawing/2014/main" id="{92501997-2FE0-4895-810D-7D8BD81B20EE}"/>
              </a:ext>
            </a:extLst>
          </p:cNvPr>
          <p:cNvSpPr>
            <a:spLocks noGrp="1"/>
          </p:cNvSpPr>
          <p:nvPr>
            <p:ph type="sldNum" sz="quarter" idx="12"/>
          </p:nvPr>
        </p:nvSpPr>
        <p:spPr/>
        <p:txBody>
          <a:bodyPr/>
          <a:lstStyle/>
          <a:p>
            <a:fld id="{D57F1E4F-1CFF-5643-939E-217C01CDF565}" type="slidenum">
              <a:rPr lang="en-US" dirty="0"/>
              <a:pPr/>
              <a:t>11</a:t>
            </a:fld>
            <a:endParaRPr lang="en-US" dirty="0"/>
          </a:p>
        </p:txBody>
      </p:sp>
      <p:pic>
        <p:nvPicPr>
          <p:cNvPr id="6" name="Picture 6" descr="Diagram&#10;&#10;Description automatically generated">
            <a:extLst>
              <a:ext uri="{FF2B5EF4-FFF2-40B4-BE49-F238E27FC236}">
                <a16:creationId xmlns:a16="http://schemas.microsoft.com/office/drawing/2014/main" id="{2F42AA6F-CB13-43BF-9F2D-DCB41AF10CC5}"/>
              </a:ext>
            </a:extLst>
          </p:cNvPr>
          <p:cNvPicPr>
            <a:picLocks noChangeAspect="1"/>
          </p:cNvPicPr>
          <p:nvPr/>
        </p:nvPicPr>
        <p:blipFill>
          <a:blip r:embed="rId2"/>
          <a:stretch>
            <a:fillRect/>
          </a:stretch>
        </p:blipFill>
        <p:spPr>
          <a:xfrm>
            <a:off x="6651813" y="2316141"/>
            <a:ext cx="4928345" cy="3985042"/>
          </a:xfrm>
          <a:prstGeom prst="rect">
            <a:avLst/>
          </a:prstGeom>
        </p:spPr>
      </p:pic>
      <p:pic>
        <p:nvPicPr>
          <p:cNvPr id="7" name="Picture 7" descr="Shape, circle&#10;&#10;Description automatically generated">
            <a:extLst>
              <a:ext uri="{FF2B5EF4-FFF2-40B4-BE49-F238E27FC236}">
                <a16:creationId xmlns:a16="http://schemas.microsoft.com/office/drawing/2014/main" id="{8DA2F8B6-3EC6-4E1D-B5B5-166FE3BDBDA1}"/>
              </a:ext>
            </a:extLst>
          </p:cNvPr>
          <p:cNvPicPr>
            <a:picLocks noChangeAspect="1"/>
          </p:cNvPicPr>
          <p:nvPr/>
        </p:nvPicPr>
        <p:blipFill>
          <a:blip r:embed="rId3"/>
          <a:stretch>
            <a:fillRect/>
          </a:stretch>
        </p:blipFill>
        <p:spPr>
          <a:xfrm>
            <a:off x="555813" y="2310946"/>
            <a:ext cx="6056009" cy="3973018"/>
          </a:xfrm>
          <a:prstGeom prst="rect">
            <a:avLst/>
          </a:prstGeom>
        </p:spPr>
      </p:pic>
    </p:spTree>
    <p:extLst>
      <p:ext uri="{BB962C8B-B14F-4D97-AF65-F5344CB8AC3E}">
        <p14:creationId xmlns:p14="http://schemas.microsoft.com/office/powerpoint/2010/main" val="339579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8B6F-00EF-4C1C-B266-F97F95257327}"/>
              </a:ext>
            </a:extLst>
          </p:cNvPr>
          <p:cNvSpPr>
            <a:spLocks noGrp="1"/>
          </p:cNvSpPr>
          <p:nvPr>
            <p:ph type="title"/>
          </p:nvPr>
        </p:nvSpPr>
        <p:spPr/>
        <p:txBody>
          <a:bodyPr/>
          <a:lstStyle/>
          <a:p>
            <a:r>
              <a:rPr lang="en-IN" dirty="0">
                <a:solidFill>
                  <a:schemeClr val="bg1"/>
                </a:solidFill>
                <a:latin typeface="Century Gothic" panose="020B0502020202020204" pitchFamily="34" charset="0"/>
              </a:rPr>
              <a:t>How It Works ?</a:t>
            </a:r>
          </a:p>
        </p:txBody>
      </p:sp>
      <p:sp>
        <p:nvSpPr>
          <p:cNvPr id="5" name="TextShape 2">
            <a:extLst>
              <a:ext uri="{FF2B5EF4-FFF2-40B4-BE49-F238E27FC236}">
                <a16:creationId xmlns:a16="http://schemas.microsoft.com/office/drawing/2014/main" id="{491107C7-8D33-4979-A9E5-2E0A6B0F63F2}"/>
              </a:ext>
            </a:extLst>
          </p:cNvPr>
          <p:cNvSpPr txBox="1"/>
          <p:nvPr/>
        </p:nvSpPr>
        <p:spPr>
          <a:xfrm>
            <a:off x="1152738" y="2704486"/>
            <a:ext cx="10036878" cy="3626592"/>
          </a:xfrm>
          <a:prstGeom prst="rect">
            <a:avLst/>
          </a:prstGeom>
          <a:noFill/>
          <a:ln>
            <a:noFill/>
          </a:ln>
        </p:spPr>
        <p:txBody>
          <a:bodyPr lIns="91440" tIns="45720" rIns="91440" bIns="45720" anchor="t">
            <a:normAutofit/>
          </a:bodyPr>
          <a:lstStyle/>
          <a:p>
            <a:pPr marL="342900" indent="-342265" algn="just">
              <a:spcBef>
                <a:spcPts val="1001"/>
              </a:spcBef>
              <a:buClr>
                <a:srgbClr val="B31166"/>
              </a:buClr>
              <a:buSzPct val="80000"/>
              <a:buFont typeface="Wingdings 3" charset="2"/>
              <a:buChar char=""/>
            </a:pPr>
            <a:r>
              <a:rPr lang="en-US" dirty="0">
                <a:latin typeface="Century Gothic"/>
              </a:rPr>
              <a:t>First step was to </a:t>
            </a:r>
            <a:r>
              <a:rPr lang="en-US" b="1">
                <a:solidFill>
                  <a:srgbClr val="000000"/>
                </a:solidFill>
                <a:latin typeface="Century Gothic"/>
              </a:rPr>
              <a:t>collect the data</a:t>
            </a:r>
            <a:r>
              <a:rPr lang="en-US" dirty="0">
                <a:latin typeface="Century Gothic"/>
              </a:rPr>
              <a:t>, We collected data from different sources and merged them together to form our data set.</a:t>
            </a:r>
            <a:endParaRPr lang="en-US">
              <a:latin typeface="Century Gothic"/>
            </a:endParaRPr>
          </a:p>
          <a:p>
            <a:pPr marL="342900" indent="-342265" algn="just">
              <a:lnSpc>
                <a:spcPct val="100000"/>
              </a:lnSpc>
              <a:spcBef>
                <a:spcPts val="1001"/>
              </a:spcBef>
              <a:buClr>
                <a:srgbClr val="B31166"/>
              </a:buClr>
              <a:buSzPct val="80000"/>
              <a:buFont typeface="Wingdings 3" charset="2"/>
              <a:buChar char=""/>
            </a:pPr>
            <a:r>
              <a:rPr lang="en-US" dirty="0">
                <a:latin typeface="Century Gothic"/>
              </a:rPr>
              <a:t>Then, </a:t>
            </a:r>
            <a:r>
              <a:rPr lang="en-US" b="1" dirty="0">
                <a:latin typeface="Century Gothic"/>
              </a:rPr>
              <a:t>Data preprocessing</a:t>
            </a:r>
            <a:r>
              <a:rPr lang="en-US" dirty="0">
                <a:latin typeface="Century Gothic"/>
              </a:rPr>
              <a:t> is the process of cleaning our data set. There might be missing values or outliers in the dataset.</a:t>
            </a:r>
          </a:p>
          <a:p>
            <a:pPr marL="342900" indent="-342265" algn="just">
              <a:lnSpc>
                <a:spcPct val="100000"/>
              </a:lnSpc>
              <a:spcBef>
                <a:spcPts val="1001"/>
              </a:spcBef>
              <a:buClr>
                <a:srgbClr val="B31166"/>
              </a:buClr>
              <a:buSzPct val="80000"/>
              <a:buFont typeface="Wingdings 3" charset="2"/>
              <a:buChar char=""/>
            </a:pPr>
            <a:r>
              <a:rPr lang="en-US" dirty="0">
                <a:latin typeface="Century Gothic"/>
              </a:rPr>
              <a:t>Since the data is broken down into two modules: a </a:t>
            </a:r>
            <a:r>
              <a:rPr lang="en-US" b="1" dirty="0">
                <a:latin typeface="Century Gothic"/>
              </a:rPr>
              <a:t>Training set and Test set</a:t>
            </a:r>
            <a:r>
              <a:rPr lang="en-US" dirty="0">
                <a:latin typeface="Century Gothic"/>
              </a:rPr>
              <a:t>, we must initially train the model. The training set includes the target variable.</a:t>
            </a:r>
          </a:p>
          <a:p>
            <a:pPr marL="342900" indent="-342265" algn="just">
              <a:spcBef>
                <a:spcPts val="1001"/>
              </a:spcBef>
              <a:buClr>
                <a:srgbClr val="B31166"/>
              </a:buClr>
              <a:buSzPct val="80000"/>
              <a:buFont typeface="Wingdings 3" charset="2"/>
              <a:buChar char=""/>
            </a:pPr>
            <a:r>
              <a:rPr lang="en-US" dirty="0">
                <a:latin typeface="Century Gothic"/>
              </a:rPr>
              <a:t>The different types algorithm is applied to the training data set. </a:t>
            </a:r>
            <a:endParaRPr lang="en-US" dirty="0">
              <a:latin typeface="Century Gothic" panose="020B0502020202020204" pitchFamily="34" charset="0"/>
            </a:endParaRPr>
          </a:p>
          <a:p>
            <a:pPr marL="342900" indent="-342265" algn="just">
              <a:lnSpc>
                <a:spcPct val="100000"/>
              </a:lnSpc>
              <a:spcBef>
                <a:spcPts val="1001"/>
              </a:spcBef>
              <a:buClr>
                <a:srgbClr val="B31166"/>
              </a:buClr>
              <a:buSzPct val="80000"/>
              <a:buFont typeface="Wingdings 3" charset="2"/>
              <a:buChar char=""/>
            </a:pPr>
            <a:r>
              <a:rPr lang="en-US" b="0" strike="noStrike" spc="-1">
                <a:solidFill>
                  <a:srgbClr val="404040"/>
                </a:solidFill>
                <a:latin typeface="Century Gothic"/>
              </a:rPr>
              <a:t>Based on the </a:t>
            </a:r>
            <a:r>
              <a:rPr lang="en-US" spc="-1">
                <a:solidFill>
                  <a:srgbClr val="404040"/>
                </a:solidFill>
                <a:latin typeface="Century Gothic"/>
              </a:rPr>
              <a:t>generated</a:t>
            </a:r>
            <a:r>
              <a:rPr lang="en-US" b="0" strike="noStrike" spc="-1">
                <a:solidFill>
                  <a:srgbClr val="404040"/>
                </a:solidFill>
                <a:latin typeface="Century Gothic"/>
              </a:rPr>
              <a:t> graphs we predict the cost of the Houses.</a:t>
            </a:r>
          </a:p>
          <a:p>
            <a:pPr marL="342900" indent="-342265" algn="just">
              <a:spcBef>
                <a:spcPts val="1001"/>
              </a:spcBef>
              <a:buClr>
                <a:srgbClr val="B31166"/>
              </a:buClr>
              <a:buSzPct val="80000"/>
              <a:buFont typeface="Wingdings 3" charset="2"/>
              <a:buChar char=""/>
            </a:pPr>
            <a:r>
              <a:rPr lang="en-US" b="1" spc="-1">
                <a:ea typeface="+mn-lt"/>
                <a:cs typeface="+mn-lt"/>
              </a:rPr>
              <a:t>Integrating with UI : </a:t>
            </a:r>
            <a:r>
              <a:rPr lang="en-US" spc="-1">
                <a:ea typeface="+mn-lt"/>
                <a:cs typeface="+mn-lt"/>
              </a:rPr>
              <a:t>After the trained model is ready, then integrated with the front end using Flask in python.</a:t>
            </a:r>
            <a:endParaRPr lang="en-US" spc="-1" dirty="0">
              <a:solidFill>
                <a:srgbClr val="404040"/>
              </a:solidFill>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3353CD87-1A72-4777-95E8-0A4BC874FAE2}"/>
              </a:ext>
            </a:extLst>
          </p:cNvPr>
          <p:cNvSpPr>
            <a:spLocks noGrp="1"/>
          </p:cNvSpPr>
          <p:nvPr>
            <p:ph type="sldNum" sz="quarter" idx="12"/>
          </p:nvPr>
        </p:nvSpPr>
        <p:spPr/>
        <p:txBody>
          <a:bodyPr/>
          <a:lstStyle/>
          <a:p>
            <a:fld id="{D57F1E4F-1CFF-5643-939E-217C01CDF565}" type="slidenum">
              <a:rPr lang="en-US" dirty="0"/>
              <a:pPr/>
              <a:t>12</a:t>
            </a:fld>
            <a:endParaRPr lang="en-US"/>
          </a:p>
        </p:txBody>
      </p:sp>
    </p:spTree>
    <p:extLst>
      <p:ext uri="{BB962C8B-B14F-4D97-AF65-F5344CB8AC3E}">
        <p14:creationId xmlns:p14="http://schemas.microsoft.com/office/powerpoint/2010/main" val="384218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FCA8AAE4-43EB-4C69-8BE5-1A51F89700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066" y="1468877"/>
            <a:ext cx="10035037" cy="3525025"/>
          </a:xfrm>
          <a:prstGeom prst="rect">
            <a:avLst/>
          </a:prstGeom>
        </p:spPr>
      </p:pic>
      <p:sp>
        <p:nvSpPr>
          <p:cNvPr id="11" name="CustomShape 3">
            <a:extLst>
              <a:ext uri="{FF2B5EF4-FFF2-40B4-BE49-F238E27FC236}">
                <a16:creationId xmlns:a16="http://schemas.microsoft.com/office/drawing/2014/main" id="{C8C46A8F-D1F9-41CB-8422-0F1F9B8B3009}"/>
              </a:ext>
            </a:extLst>
          </p:cNvPr>
          <p:cNvSpPr/>
          <p:nvPr/>
        </p:nvSpPr>
        <p:spPr>
          <a:xfrm>
            <a:off x="2829982" y="5080124"/>
            <a:ext cx="6627203" cy="47931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pPr>
            <a:r>
              <a:rPr lang="en-US" sz="2000" dirty="0">
                <a:solidFill>
                  <a:srgbClr val="C00000"/>
                </a:solidFill>
              </a:rPr>
              <a:t>Research framework for the housing price problem. </a:t>
            </a:r>
            <a:endParaRPr lang="en-IN" sz="2000" b="0" strike="noStrike" spc="-1" dirty="0">
              <a:solidFill>
                <a:srgbClr val="C00000"/>
              </a:solidFill>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15FE821E-0AA6-4965-9C76-5D5A0EAE92EC}"/>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13</a:t>
            </a:fld>
            <a:endParaRPr lang="en-IN" sz="2800" b="0" strike="noStrike" spc="-1">
              <a:latin typeface="Times New Roman"/>
            </a:endParaRPr>
          </a:p>
        </p:txBody>
      </p:sp>
    </p:spTree>
    <p:extLst>
      <p:ext uri="{BB962C8B-B14F-4D97-AF65-F5344CB8AC3E}">
        <p14:creationId xmlns:p14="http://schemas.microsoft.com/office/powerpoint/2010/main" val="382991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B241-DE76-4A01-94D4-6FC2DD410C48}"/>
              </a:ext>
            </a:extLst>
          </p:cNvPr>
          <p:cNvSpPr>
            <a:spLocks noGrp="1"/>
          </p:cNvSpPr>
          <p:nvPr>
            <p:ph type="title"/>
          </p:nvPr>
        </p:nvSpPr>
        <p:spPr/>
        <p:txBody>
          <a:bodyPr/>
          <a:lstStyle/>
          <a:p>
            <a:r>
              <a:rPr lang="en-US">
                <a:solidFill>
                  <a:schemeClr val="bg1"/>
                </a:solidFill>
              </a:rPr>
              <a:t>More About  Dataset</a:t>
            </a:r>
          </a:p>
        </p:txBody>
      </p:sp>
      <p:sp>
        <p:nvSpPr>
          <p:cNvPr id="5" name="Content Placeholder 4">
            <a:extLst>
              <a:ext uri="{FF2B5EF4-FFF2-40B4-BE49-F238E27FC236}">
                <a16:creationId xmlns:a16="http://schemas.microsoft.com/office/drawing/2014/main" id="{6EA93DD1-5049-4928-A19B-9A86DC203E21}"/>
              </a:ext>
            </a:extLst>
          </p:cNvPr>
          <p:cNvSpPr>
            <a:spLocks noGrp="1"/>
          </p:cNvSpPr>
          <p:nvPr>
            <p:ph idx="1"/>
          </p:nvPr>
        </p:nvSpPr>
        <p:spPr>
          <a:xfrm>
            <a:off x="1143911" y="2890631"/>
            <a:ext cx="9753310" cy="3780732"/>
          </a:xfrm>
        </p:spPr>
        <p:txBody>
          <a:bodyPr vert="horz" lIns="91440" tIns="45720" rIns="91440" bIns="45720" rtlCol="0" anchor="t">
            <a:normAutofit/>
          </a:bodyPr>
          <a:lstStyle/>
          <a:p>
            <a:pPr algn="just"/>
            <a:r>
              <a:rPr lang="en-US" sz="1700" b="1" dirty="0">
                <a:ea typeface="+mn-lt"/>
                <a:cs typeface="+mn-lt"/>
              </a:rPr>
              <a:t>Area        </a:t>
            </a:r>
            <a:r>
              <a:rPr lang="en-US" sz="1700" dirty="0">
                <a:ea typeface="+mn-lt"/>
                <a:cs typeface="+mn-lt"/>
              </a:rPr>
              <a:t>: Total Square feet</a:t>
            </a:r>
            <a:endParaRPr lang="en-US" sz="1700" dirty="0"/>
          </a:p>
          <a:p>
            <a:pPr algn="just"/>
            <a:r>
              <a:rPr lang="en-US" sz="1700" b="1" dirty="0"/>
              <a:t>Location  </a:t>
            </a:r>
            <a:r>
              <a:rPr lang="en-US" sz="1700" dirty="0"/>
              <a:t>: Location of property</a:t>
            </a:r>
          </a:p>
          <a:p>
            <a:pPr algn="just"/>
            <a:r>
              <a:rPr lang="en-US" sz="1700" b="1" err="1">
                <a:ea typeface="+mn-lt"/>
                <a:cs typeface="+mn-lt"/>
              </a:rPr>
              <a:t>Year_Built</a:t>
            </a:r>
            <a:r>
              <a:rPr lang="en-US" sz="1700" b="1" dirty="0">
                <a:ea typeface="+mn-lt"/>
                <a:cs typeface="+mn-lt"/>
              </a:rPr>
              <a:t>, Year modify </a:t>
            </a:r>
            <a:r>
              <a:rPr lang="en-US" sz="1700" dirty="0">
                <a:ea typeface="+mn-lt"/>
                <a:cs typeface="+mn-lt"/>
              </a:rPr>
              <a:t> : Age of the Property</a:t>
            </a:r>
          </a:p>
          <a:p>
            <a:pPr algn="just"/>
            <a:r>
              <a:rPr lang="en-US" sz="1700" b="1" dirty="0">
                <a:ea typeface="+mn-lt"/>
                <a:cs typeface="+mn-lt"/>
              </a:rPr>
              <a:t>BHK, Bathrooms</a:t>
            </a:r>
          </a:p>
          <a:p>
            <a:pPr algn="just"/>
            <a:r>
              <a:rPr lang="en-US" sz="1700" b="1" dirty="0">
                <a:ea typeface="+mn-lt"/>
                <a:cs typeface="+mn-lt"/>
              </a:rPr>
              <a:t>1stFlrSF     </a:t>
            </a:r>
            <a:r>
              <a:rPr lang="en-US" sz="1700" dirty="0">
                <a:ea typeface="+mn-lt"/>
                <a:cs typeface="+mn-lt"/>
              </a:rPr>
              <a:t>: Total Square feet in first floor</a:t>
            </a:r>
          </a:p>
          <a:p>
            <a:pPr algn="just"/>
            <a:r>
              <a:rPr lang="en-US" sz="1700" b="1" dirty="0">
                <a:ea typeface="+mn-lt"/>
                <a:cs typeface="+mn-lt"/>
              </a:rPr>
              <a:t>2ndFlrSF   </a:t>
            </a:r>
            <a:r>
              <a:rPr lang="en-US" sz="1700" dirty="0">
                <a:ea typeface="+mn-lt"/>
                <a:cs typeface="+mn-lt"/>
              </a:rPr>
              <a:t>: Total Square feet in second floor</a:t>
            </a:r>
          </a:p>
          <a:p>
            <a:pPr algn="just"/>
            <a:r>
              <a:rPr lang="en-US" sz="1700" b="1" dirty="0">
                <a:ea typeface="+mn-lt"/>
                <a:cs typeface="+mn-lt"/>
              </a:rPr>
              <a:t>Col - 1 to Col – 42 :  These are the other features we measured:</a:t>
            </a:r>
            <a:endParaRPr lang="en-US" sz="1700" b="1" dirty="0"/>
          </a:p>
          <a:p>
            <a:pPr lvl="1"/>
            <a:r>
              <a:rPr lang="en-US" sz="1700" b="1" dirty="0"/>
              <a:t>Facilities of houses</a:t>
            </a:r>
            <a:r>
              <a:rPr lang="en-US" sz="1700" dirty="0"/>
              <a:t> </a:t>
            </a:r>
            <a:r>
              <a:rPr lang="en-US" sz="1700" b="1" dirty="0"/>
              <a:t>:</a:t>
            </a:r>
            <a:r>
              <a:rPr lang="en-US" sz="1700" dirty="0"/>
              <a:t> Balcony,</a:t>
            </a:r>
            <a:r>
              <a:rPr lang="en-US" sz="1700" dirty="0">
                <a:ea typeface="+mn-lt"/>
                <a:cs typeface="+mn-lt"/>
              </a:rPr>
              <a:t> Frontage, Kitchen etc..</a:t>
            </a:r>
            <a:endParaRPr lang="en-US" sz="1700" dirty="0"/>
          </a:p>
          <a:p>
            <a:pPr lvl="1"/>
            <a:r>
              <a:rPr lang="en-US" sz="1700" b="1" dirty="0">
                <a:ea typeface="+mn-lt"/>
                <a:cs typeface="+mn-lt"/>
              </a:rPr>
              <a:t>Other data such as </a:t>
            </a:r>
            <a:r>
              <a:rPr lang="en-US" sz="1700" b="1" dirty="0"/>
              <a:t>: </a:t>
            </a:r>
            <a:r>
              <a:rPr lang="en-IN" sz="1700" dirty="0"/>
              <a:t>Education facilities,</a:t>
            </a:r>
            <a:r>
              <a:rPr lang="en-IN" sz="1700" dirty="0">
                <a:ea typeface="+mn-lt"/>
                <a:cs typeface="+mn-lt"/>
              </a:rPr>
              <a:t> Medical facilities, Shopping facility etc.. </a:t>
            </a:r>
            <a:endParaRPr lang="en-IN" sz="1700" dirty="0"/>
          </a:p>
          <a:p>
            <a:pPr indent="-342265" algn="just">
              <a:spcBef>
                <a:spcPts val="1001"/>
              </a:spcBef>
              <a:buFont typeface="'Wingdings 3',Sans-Serif" charset="2"/>
            </a:pPr>
            <a:endParaRPr lang="en-IN" sz="1700" dirty="0"/>
          </a:p>
          <a:p>
            <a:endParaRPr lang="en-US" sz="1700" dirty="0"/>
          </a:p>
        </p:txBody>
      </p:sp>
      <p:sp>
        <p:nvSpPr>
          <p:cNvPr id="3" name="Slide Number Placeholder 2">
            <a:extLst>
              <a:ext uri="{FF2B5EF4-FFF2-40B4-BE49-F238E27FC236}">
                <a16:creationId xmlns:a16="http://schemas.microsoft.com/office/drawing/2014/main" id="{F82C2D58-8310-4C49-B0E1-FD9250C35BC0}"/>
              </a:ext>
            </a:extLst>
          </p:cNvPr>
          <p:cNvSpPr>
            <a:spLocks noGrp="1"/>
          </p:cNvSpPr>
          <p:nvPr>
            <p:ph type="sldNum" sz="quarter" idx="12"/>
          </p:nvPr>
        </p:nvSpPr>
        <p:spPr/>
        <p:txBody>
          <a:bodyPr/>
          <a:lstStyle/>
          <a:p>
            <a:fld id="{D57F1E4F-1CFF-5643-939E-217C01CDF565}" type="slidenum">
              <a:rPr lang="en-US" dirty="0"/>
              <a:pPr/>
              <a:t>14</a:t>
            </a:fld>
            <a:endParaRPr lang="en-US" dirty="0"/>
          </a:p>
        </p:txBody>
      </p:sp>
      <p:sp>
        <p:nvSpPr>
          <p:cNvPr id="7" name="CustomShape 3">
            <a:extLst>
              <a:ext uri="{FF2B5EF4-FFF2-40B4-BE49-F238E27FC236}">
                <a16:creationId xmlns:a16="http://schemas.microsoft.com/office/drawing/2014/main" id="{864E9FE9-65BC-4AC1-9699-32F6137F58E2}"/>
              </a:ext>
            </a:extLst>
          </p:cNvPr>
          <p:cNvSpPr/>
          <p:nvPr/>
        </p:nvSpPr>
        <p:spPr>
          <a:xfrm>
            <a:off x="1144747" y="2234761"/>
            <a:ext cx="8760960" cy="70668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IN" sz="2800" dirty="0">
                <a:solidFill>
                  <a:srgbClr val="C00000"/>
                </a:solidFill>
                <a:latin typeface="Century Gothic"/>
              </a:rPr>
              <a:t>Dataset Consists</a:t>
            </a:r>
            <a:r>
              <a:rPr lang="en-IN" sz="2800">
                <a:solidFill>
                  <a:srgbClr val="C00000"/>
                </a:solidFill>
                <a:ea typeface="+mn-lt"/>
                <a:cs typeface="+mn-lt"/>
              </a:rPr>
              <a:t> of following fields:-</a:t>
            </a:r>
            <a:endParaRPr lang="en-IN" sz="2800" b="0" strike="noStrike">
              <a:ea typeface="+mn-lt"/>
              <a:cs typeface="+mn-lt"/>
            </a:endParaRPr>
          </a:p>
        </p:txBody>
      </p:sp>
    </p:spTree>
    <p:extLst>
      <p:ext uri="{BB962C8B-B14F-4D97-AF65-F5344CB8AC3E}">
        <p14:creationId xmlns:p14="http://schemas.microsoft.com/office/powerpoint/2010/main" val="328709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6FA1785-2F65-4359-BED2-F5B4BD5C9616}"/>
              </a:ext>
            </a:extLst>
          </p:cNvPr>
          <p:cNvSpPr>
            <a:spLocks noGrp="1"/>
          </p:cNvSpPr>
          <p:nvPr>
            <p:ph type="title"/>
          </p:nvPr>
        </p:nvSpPr>
        <p:spPr/>
        <p:txBody>
          <a:bodyPr/>
          <a:lstStyle/>
          <a:p>
            <a:r>
              <a:rPr lang="en-US" dirty="0">
                <a:ea typeface="+mj-lt"/>
                <a:cs typeface="+mj-lt"/>
              </a:rPr>
              <a:t>Insights of Data</a:t>
            </a:r>
            <a:endParaRPr lang="en-US" dirty="0"/>
          </a:p>
        </p:txBody>
      </p:sp>
      <p:sp>
        <p:nvSpPr>
          <p:cNvPr id="9" name="Content Placeholder 8">
            <a:extLst>
              <a:ext uri="{FF2B5EF4-FFF2-40B4-BE49-F238E27FC236}">
                <a16:creationId xmlns:a16="http://schemas.microsoft.com/office/drawing/2014/main" id="{563A22F1-BBF1-4964-8083-7F2D7C105BD5}"/>
              </a:ext>
            </a:extLst>
          </p:cNvPr>
          <p:cNvSpPr>
            <a:spLocks noGrp="1"/>
          </p:cNvSpPr>
          <p:nvPr>
            <p:ph idx="1"/>
          </p:nvPr>
        </p:nvSpPr>
        <p:spPr>
          <a:xfrm>
            <a:off x="1134902" y="3104815"/>
            <a:ext cx="8845711" cy="1350879"/>
          </a:xfrm>
        </p:spPr>
        <p:txBody>
          <a:bodyPr vert="horz" lIns="91440" tIns="45720" rIns="91440" bIns="45720" rtlCol="0" anchor="t">
            <a:normAutofit/>
          </a:bodyPr>
          <a:lstStyle/>
          <a:p>
            <a:r>
              <a:rPr lang="en-US">
                <a:ea typeface="+mn-lt"/>
                <a:cs typeface="+mn-lt"/>
              </a:rPr>
              <a:t>There are more than 1000 rows and 42 features in training</a:t>
            </a:r>
            <a:r>
              <a:rPr lang="en-US" dirty="0">
                <a:ea typeface="+mn-lt"/>
                <a:cs typeface="+mn-lt"/>
              </a:rPr>
              <a:t> data.</a:t>
            </a:r>
            <a:endParaRPr lang="en-US" dirty="0"/>
          </a:p>
          <a:p>
            <a:r>
              <a:rPr lang="en-US">
                <a:ea typeface="+mn-lt"/>
                <a:cs typeface="+mn-lt"/>
              </a:rPr>
              <a:t>Training data shows the collection of property details.</a:t>
            </a:r>
            <a:endParaRPr lang="en-US" dirty="0">
              <a:ea typeface="+mn-lt"/>
              <a:cs typeface="+mn-lt"/>
            </a:endParaRPr>
          </a:p>
          <a:p>
            <a:r>
              <a:rPr lang="en-US">
                <a:ea typeface="+mn-lt"/>
                <a:cs typeface="+mn-lt"/>
              </a:rPr>
              <a:t>There are more than 130 unique locations.</a:t>
            </a:r>
            <a:endParaRPr lang="en-US"/>
          </a:p>
          <a:p>
            <a:pPr marL="0" indent="0">
              <a:buNone/>
            </a:pPr>
            <a:endParaRPr lang="en-US" dirty="0"/>
          </a:p>
        </p:txBody>
      </p:sp>
      <p:sp>
        <p:nvSpPr>
          <p:cNvPr id="4" name="Slide Number Placeholder 3">
            <a:extLst>
              <a:ext uri="{FF2B5EF4-FFF2-40B4-BE49-F238E27FC236}">
                <a16:creationId xmlns:a16="http://schemas.microsoft.com/office/drawing/2014/main" id="{737BC47E-DA4B-4DCA-8D66-B6FF2091296E}"/>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15</a:t>
            </a:fld>
            <a:endParaRPr lang="en-IN" sz="2800" b="0" strike="noStrike" spc="-1">
              <a:latin typeface="Times New Roman"/>
            </a:endParaRPr>
          </a:p>
        </p:txBody>
      </p:sp>
      <p:sp>
        <p:nvSpPr>
          <p:cNvPr id="5" name="TextBox 4">
            <a:extLst>
              <a:ext uri="{FF2B5EF4-FFF2-40B4-BE49-F238E27FC236}">
                <a16:creationId xmlns:a16="http://schemas.microsoft.com/office/drawing/2014/main" id="{F5BE8DC9-19CC-42EC-AEBC-F2D529EE14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11" name="CustomShape 3">
            <a:extLst>
              <a:ext uri="{FF2B5EF4-FFF2-40B4-BE49-F238E27FC236}">
                <a16:creationId xmlns:a16="http://schemas.microsoft.com/office/drawing/2014/main" id="{B81931AD-0CD9-4143-AD28-FB217F07D49E}"/>
              </a:ext>
            </a:extLst>
          </p:cNvPr>
          <p:cNvSpPr/>
          <p:nvPr/>
        </p:nvSpPr>
        <p:spPr>
          <a:xfrm>
            <a:off x="1122660" y="2389370"/>
            <a:ext cx="8760960" cy="70668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pPr>
              <a:lnSpc>
                <a:spcPct val="100000"/>
              </a:lnSpc>
            </a:pPr>
            <a:r>
              <a:rPr lang="en-IN" sz="2800">
                <a:solidFill>
                  <a:srgbClr val="C00000"/>
                </a:solidFill>
                <a:latin typeface="Century Gothic"/>
              </a:rPr>
              <a:t>Training data</a:t>
            </a:r>
            <a:endParaRPr lang="en-IN" sz="2800" b="0" strike="noStrike" spc="-1">
              <a:solidFill>
                <a:srgbClr val="C00000"/>
              </a:solidFill>
              <a:latin typeface="Century Gothic"/>
            </a:endParaRPr>
          </a:p>
        </p:txBody>
      </p:sp>
      <p:sp>
        <p:nvSpPr>
          <p:cNvPr id="13" name="CustomShape 3">
            <a:extLst>
              <a:ext uri="{FF2B5EF4-FFF2-40B4-BE49-F238E27FC236}">
                <a16:creationId xmlns:a16="http://schemas.microsoft.com/office/drawing/2014/main" id="{185B1F27-ED55-41C8-A583-7E83897F659F}"/>
              </a:ext>
            </a:extLst>
          </p:cNvPr>
          <p:cNvSpPr/>
          <p:nvPr/>
        </p:nvSpPr>
        <p:spPr>
          <a:xfrm>
            <a:off x="1124665" y="4326454"/>
            <a:ext cx="8760960" cy="70668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IN" sz="2800" dirty="0">
                <a:solidFill>
                  <a:srgbClr val="C00000"/>
                </a:solidFill>
                <a:latin typeface="Century Gothic"/>
              </a:rPr>
              <a:t>Testing Data</a:t>
            </a:r>
            <a:endParaRPr lang="en-IN" sz="2800" b="0" strike="noStrike" spc="-1" dirty="0">
              <a:solidFill>
                <a:srgbClr val="C00000"/>
              </a:solidFill>
              <a:latin typeface="Century Gothic" panose="020B0502020202020204" pitchFamily="34" charset="0"/>
            </a:endParaRPr>
          </a:p>
        </p:txBody>
      </p:sp>
      <p:sp>
        <p:nvSpPr>
          <p:cNvPr id="17" name="Content Placeholder 8">
            <a:extLst>
              <a:ext uri="{FF2B5EF4-FFF2-40B4-BE49-F238E27FC236}">
                <a16:creationId xmlns:a16="http://schemas.microsoft.com/office/drawing/2014/main" id="{83641AF6-F1AA-4BD3-8463-C9FCCD514E94}"/>
              </a:ext>
            </a:extLst>
          </p:cNvPr>
          <p:cNvSpPr txBox="1">
            <a:spLocks/>
          </p:cNvSpPr>
          <p:nvPr/>
        </p:nvSpPr>
        <p:spPr>
          <a:xfrm>
            <a:off x="1136907" y="5122110"/>
            <a:ext cx="8845711" cy="135087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ea typeface="+mn-lt"/>
                <a:cs typeface="+mn-lt"/>
              </a:rPr>
              <a:t>There are more than 3000 rows and 42 features in training data.</a:t>
            </a:r>
            <a:endParaRPr lang="en-US" dirty="0"/>
          </a:p>
          <a:p>
            <a:r>
              <a:rPr lang="en-US" dirty="0">
                <a:ea typeface="+mn-lt"/>
                <a:cs typeface="+mn-lt"/>
              </a:rPr>
              <a:t>There are more than 150 unique locations.</a:t>
            </a:r>
            <a:endParaRPr lang="en-US" dirty="0"/>
          </a:p>
          <a:p>
            <a:r>
              <a:rPr lang="en-US" dirty="0">
                <a:ea typeface="+mn-lt"/>
                <a:cs typeface="+mn-lt"/>
              </a:rPr>
              <a:t>There are more than 30 additional cities in test data.</a:t>
            </a:r>
          </a:p>
          <a:p>
            <a:pPr marL="0" indent="0">
              <a:buFont typeface="Wingdings 3" charset="2"/>
              <a:buNone/>
            </a:pPr>
            <a:endParaRPr lang="en-US" dirty="0"/>
          </a:p>
        </p:txBody>
      </p:sp>
    </p:spTree>
    <p:extLst>
      <p:ext uri="{BB962C8B-B14F-4D97-AF65-F5344CB8AC3E}">
        <p14:creationId xmlns:p14="http://schemas.microsoft.com/office/powerpoint/2010/main" val="1065348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8DBB6-B7AE-454B-A9D3-1DFD2A0F43FC}"/>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16</a:t>
            </a:fld>
            <a:endParaRPr lang="en-IN" sz="2800" b="0" strike="noStrike" spc="-1">
              <a:latin typeface="Times New Roman"/>
            </a:endParaRPr>
          </a:p>
        </p:txBody>
      </p:sp>
      <p:sp>
        <p:nvSpPr>
          <p:cNvPr id="3" name="TextBox 2">
            <a:extLst>
              <a:ext uri="{FF2B5EF4-FFF2-40B4-BE49-F238E27FC236}">
                <a16:creationId xmlns:a16="http://schemas.microsoft.com/office/drawing/2014/main" id="{C89177D2-3DD3-4D33-B508-BF023E55F7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008000"/>
              </a:solidFill>
              <a:latin typeface="Courier New"/>
              <a:cs typeface="Courier New"/>
            </a:endParaRPr>
          </a:p>
        </p:txBody>
      </p:sp>
      <p:sp>
        <p:nvSpPr>
          <p:cNvPr id="5" name="CustomShape 3">
            <a:extLst>
              <a:ext uri="{FF2B5EF4-FFF2-40B4-BE49-F238E27FC236}">
                <a16:creationId xmlns:a16="http://schemas.microsoft.com/office/drawing/2014/main" id="{30C738C9-0BD0-42B8-BA3D-B5C40BC2ECB6}"/>
              </a:ext>
            </a:extLst>
          </p:cNvPr>
          <p:cNvSpPr/>
          <p:nvPr/>
        </p:nvSpPr>
        <p:spPr>
          <a:xfrm>
            <a:off x="703560" y="676875"/>
            <a:ext cx="9252249" cy="887153"/>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US" sz="2800" dirty="0">
                <a:solidFill>
                  <a:schemeClr val="accent1"/>
                </a:solidFill>
                <a:latin typeface="Century Gothic"/>
                <a:cs typeface="Courier New"/>
              </a:rPr>
              <a:t>Visualizing numerical predictor variables with Target Variables</a:t>
            </a:r>
            <a:endParaRPr lang="en-IN" sz="2800" b="0" strike="noStrike" spc="-1" dirty="0">
              <a:solidFill>
                <a:schemeClr val="accent1"/>
              </a:solidFill>
              <a:latin typeface="Century Gothic"/>
            </a:endParaRPr>
          </a:p>
        </p:txBody>
      </p:sp>
      <p:pic>
        <p:nvPicPr>
          <p:cNvPr id="4" name="Picture 8">
            <a:extLst>
              <a:ext uri="{FF2B5EF4-FFF2-40B4-BE49-F238E27FC236}">
                <a16:creationId xmlns:a16="http://schemas.microsoft.com/office/drawing/2014/main" id="{FDD81056-B3DF-4B3B-8959-121A57362A86}"/>
              </a:ext>
            </a:extLst>
          </p:cNvPr>
          <p:cNvPicPr>
            <a:picLocks noChangeAspect="1"/>
          </p:cNvPicPr>
          <p:nvPr/>
        </p:nvPicPr>
        <p:blipFill>
          <a:blip r:embed="rId2"/>
          <a:stretch>
            <a:fillRect/>
          </a:stretch>
        </p:blipFill>
        <p:spPr>
          <a:xfrm>
            <a:off x="1482217" y="1560389"/>
            <a:ext cx="9216821" cy="4869325"/>
          </a:xfrm>
          <a:prstGeom prst="rect">
            <a:avLst/>
          </a:prstGeom>
        </p:spPr>
      </p:pic>
    </p:spTree>
    <p:extLst>
      <p:ext uri="{BB962C8B-B14F-4D97-AF65-F5344CB8AC3E}">
        <p14:creationId xmlns:p14="http://schemas.microsoft.com/office/powerpoint/2010/main" val="3511159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B82760-C4C3-480D-8467-28CCF7900681}"/>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17</a:t>
            </a:fld>
            <a:endParaRPr lang="en-IN" sz="2800" b="0" strike="noStrike" spc="-1">
              <a:latin typeface="Times New Roman"/>
            </a:endParaRPr>
          </a:p>
        </p:txBody>
      </p:sp>
      <p:sp>
        <p:nvSpPr>
          <p:cNvPr id="4" name="CustomShape 3">
            <a:extLst>
              <a:ext uri="{FF2B5EF4-FFF2-40B4-BE49-F238E27FC236}">
                <a16:creationId xmlns:a16="http://schemas.microsoft.com/office/drawing/2014/main" id="{2DB51624-60E3-49D6-BEAE-86B1EBC27B73}"/>
              </a:ext>
            </a:extLst>
          </p:cNvPr>
          <p:cNvSpPr/>
          <p:nvPr/>
        </p:nvSpPr>
        <p:spPr>
          <a:xfrm>
            <a:off x="734875" y="488985"/>
            <a:ext cx="9252249" cy="730578"/>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US" sz="2800" dirty="0">
                <a:solidFill>
                  <a:schemeClr val="accent1"/>
                </a:solidFill>
                <a:ea typeface="+mn-lt"/>
                <a:cs typeface="Courier New"/>
              </a:rPr>
              <a:t>Continues</a:t>
            </a:r>
            <a:r>
              <a:rPr lang="en-US" sz="2800" dirty="0">
                <a:solidFill>
                  <a:schemeClr val="accent1"/>
                </a:solidFill>
                <a:latin typeface="Century Gothic"/>
                <a:cs typeface="Courier New"/>
              </a:rPr>
              <a:t>...</a:t>
            </a:r>
            <a:endParaRPr lang="en-US" dirty="0">
              <a:solidFill>
                <a:schemeClr val="accent1"/>
              </a:solidFill>
            </a:endParaRPr>
          </a:p>
        </p:txBody>
      </p:sp>
      <p:pic>
        <p:nvPicPr>
          <p:cNvPr id="6" name="Picture 6" descr="Chart, scatter chart&#10;&#10;Description automatically generated">
            <a:extLst>
              <a:ext uri="{FF2B5EF4-FFF2-40B4-BE49-F238E27FC236}">
                <a16:creationId xmlns:a16="http://schemas.microsoft.com/office/drawing/2014/main" id="{D8A437E0-6668-4CE2-B9DF-DE7A2B859E92}"/>
              </a:ext>
            </a:extLst>
          </p:cNvPr>
          <p:cNvPicPr>
            <a:picLocks noChangeAspect="1"/>
          </p:cNvPicPr>
          <p:nvPr/>
        </p:nvPicPr>
        <p:blipFill rotWithShape="1">
          <a:blip r:embed="rId2"/>
          <a:srcRect l="376" t="4918" r="3383" b="8779"/>
          <a:stretch/>
        </p:blipFill>
        <p:spPr>
          <a:xfrm>
            <a:off x="8060697" y="3934430"/>
            <a:ext cx="2530073" cy="2084567"/>
          </a:xfrm>
          <a:prstGeom prst="rect">
            <a:avLst/>
          </a:prstGeom>
        </p:spPr>
      </p:pic>
      <p:pic>
        <p:nvPicPr>
          <p:cNvPr id="7" name="Picture 7" descr="Chart, scatter chart&#10;&#10;Description automatically generated">
            <a:extLst>
              <a:ext uri="{FF2B5EF4-FFF2-40B4-BE49-F238E27FC236}">
                <a16:creationId xmlns:a16="http://schemas.microsoft.com/office/drawing/2014/main" id="{C764E29C-C878-42DB-96DB-07990C0C0CA7}"/>
              </a:ext>
            </a:extLst>
          </p:cNvPr>
          <p:cNvPicPr>
            <a:picLocks noChangeAspect="1"/>
          </p:cNvPicPr>
          <p:nvPr/>
        </p:nvPicPr>
        <p:blipFill rotWithShape="1">
          <a:blip r:embed="rId3"/>
          <a:srcRect l="7435" t="6740" r="2974" b="9195"/>
          <a:stretch/>
        </p:blipFill>
        <p:spPr>
          <a:xfrm>
            <a:off x="8170054" y="1187566"/>
            <a:ext cx="2380875" cy="2166991"/>
          </a:xfrm>
          <a:prstGeom prst="rect">
            <a:avLst/>
          </a:prstGeom>
        </p:spPr>
      </p:pic>
      <p:pic>
        <p:nvPicPr>
          <p:cNvPr id="3" name="Picture 7" descr="Chart, scatter chart&#10;&#10;Description automatically generated">
            <a:extLst>
              <a:ext uri="{FF2B5EF4-FFF2-40B4-BE49-F238E27FC236}">
                <a16:creationId xmlns:a16="http://schemas.microsoft.com/office/drawing/2014/main" id="{6129BF63-E35F-4131-BFA8-7D1763056AA9}"/>
              </a:ext>
            </a:extLst>
          </p:cNvPr>
          <p:cNvPicPr>
            <a:picLocks noChangeAspect="1"/>
          </p:cNvPicPr>
          <p:nvPr/>
        </p:nvPicPr>
        <p:blipFill>
          <a:blip r:embed="rId4"/>
          <a:stretch>
            <a:fillRect/>
          </a:stretch>
        </p:blipFill>
        <p:spPr>
          <a:xfrm>
            <a:off x="734748" y="1219463"/>
            <a:ext cx="7465544" cy="4793858"/>
          </a:xfrm>
          <a:prstGeom prst="rect">
            <a:avLst/>
          </a:prstGeom>
        </p:spPr>
      </p:pic>
      <p:pic>
        <p:nvPicPr>
          <p:cNvPr id="8" name="Picture 8" descr="Chart, scatter chart&#10;&#10;Description automatically generated">
            <a:extLst>
              <a:ext uri="{FF2B5EF4-FFF2-40B4-BE49-F238E27FC236}">
                <a16:creationId xmlns:a16="http://schemas.microsoft.com/office/drawing/2014/main" id="{594BB8FB-11AF-4DED-9404-1469E478023F}"/>
              </a:ext>
            </a:extLst>
          </p:cNvPr>
          <p:cNvPicPr>
            <a:picLocks noChangeAspect="1"/>
          </p:cNvPicPr>
          <p:nvPr/>
        </p:nvPicPr>
        <p:blipFill>
          <a:blip r:embed="rId5"/>
          <a:stretch>
            <a:fillRect/>
          </a:stretch>
        </p:blipFill>
        <p:spPr>
          <a:xfrm>
            <a:off x="611554" y="1187061"/>
            <a:ext cx="2743200" cy="2130128"/>
          </a:xfrm>
          <a:prstGeom prst="rect">
            <a:avLst/>
          </a:prstGeom>
        </p:spPr>
      </p:pic>
      <p:pic>
        <p:nvPicPr>
          <p:cNvPr id="5" name="Picture 8" descr="Chart, histogram, scatter chart&#10;&#10;Description automatically generated">
            <a:extLst>
              <a:ext uri="{FF2B5EF4-FFF2-40B4-BE49-F238E27FC236}">
                <a16:creationId xmlns:a16="http://schemas.microsoft.com/office/drawing/2014/main" id="{33ACF8C9-F1F8-44DA-8435-B1F56F7E28C4}"/>
              </a:ext>
            </a:extLst>
          </p:cNvPr>
          <p:cNvPicPr>
            <a:picLocks noChangeAspect="1"/>
          </p:cNvPicPr>
          <p:nvPr/>
        </p:nvPicPr>
        <p:blipFill>
          <a:blip r:embed="rId6"/>
          <a:stretch>
            <a:fillRect/>
          </a:stretch>
        </p:blipFill>
        <p:spPr>
          <a:xfrm>
            <a:off x="3141785" y="3901815"/>
            <a:ext cx="2743200" cy="2102370"/>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9EA84470-E652-4806-B239-31469B598AF3}"/>
              </a:ext>
            </a:extLst>
          </p:cNvPr>
          <p:cNvPicPr>
            <a:picLocks noChangeAspect="1"/>
          </p:cNvPicPr>
          <p:nvPr/>
        </p:nvPicPr>
        <p:blipFill>
          <a:blip r:embed="rId7"/>
          <a:stretch>
            <a:fillRect/>
          </a:stretch>
        </p:blipFill>
        <p:spPr>
          <a:xfrm>
            <a:off x="5769708" y="3929685"/>
            <a:ext cx="2411047" cy="2085709"/>
          </a:xfrm>
          <a:prstGeom prst="rect">
            <a:avLst/>
          </a:prstGeom>
        </p:spPr>
      </p:pic>
    </p:spTree>
    <p:extLst>
      <p:ext uri="{BB962C8B-B14F-4D97-AF65-F5344CB8AC3E}">
        <p14:creationId xmlns:p14="http://schemas.microsoft.com/office/powerpoint/2010/main" val="83709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3270-D7C8-4745-9C9E-1EBFB2225041}"/>
              </a:ext>
            </a:extLst>
          </p:cNvPr>
          <p:cNvSpPr>
            <a:spLocks noGrp="1"/>
          </p:cNvSpPr>
          <p:nvPr>
            <p:ph type="title"/>
          </p:nvPr>
        </p:nvSpPr>
        <p:spPr/>
        <p:txBody>
          <a:bodyPr/>
          <a:lstStyle/>
          <a:p>
            <a:r>
              <a:rPr lang="en-US" sz="3600" dirty="0">
                <a:solidFill>
                  <a:schemeClr val="bg1"/>
                </a:solidFill>
                <a:latin typeface="Century Gothic" panose="020B0502020202020204" pitchFamily="34" charset="0"/>
              </a:rPr>
              <a:t>Models</a:t>
            </a:r>
            <a:r>
              <a:rPr lang="en-US" dirty="0">
                <a:solidFill>
                  <a:schemeClr val="bg1"/>
                </a:solidFill>
                <a:latin typeface="Century Gothic" panose="020B0502020202020204" pitchFamily="34" charset="0"/>
              </a:rPr>
              <a:t> Used</a:t>
            </a:r>
            <a:endParaRPr lang="en-IN" dirty="0">
              <a:solidFill>
                <a:schemeClr val="bg1"/>
              </a:solidFill>
              <a:latin typeface="Century Gothic" panose="020B0502020202020204" pitchFamily="34" charset="0"/>
            </a:endParaRPr>
          </a:p>
        </p:txBody>
      </p:sp>
      <p:sp>
        <p:nvSpPr>
          <p:cNvPr id="4" name="TextShape 2">
            <a:extLst>
              <a:ext uri="{FF2B5EF4-FFF2-40B4-BE49-F238E27FC236}">
                <a16:creationId xmlns:a16="http://schemas.microsoft.com/office/drawing/2014/main" id="{89813A22-8995-4472-90C5-5F73383D5020}"/>
              </a:ext>
            </a:extLst>
          </p:cNvPr>
          <p:cNvSpPr txBox="1"/>
          <p:nvPr/>
        </p:nvSpPr>
        <p:spPr>
          <a:xfrm>
            <a:off x="1093490" y="2386862"/>
            <a:ext cx="10198234" cy="4632169"/>
          </a:xfrm>
          <a:prstGeom prst="rect">
            <a:avLst/>
          </a:prstGeom>
          <a:noFill/>
          <a:ln>
            <a:noFill/>
          </a:ln>
        </p:spPr>
        <p:txBody>
          <a:bodyPr lIns="91440" tIns="45720" rIns="91440" bIns="45720" anchor="t">
            <a:noAutofit/>
          </a:bodyPr>
          <a:lstStyle/>
          <a:p>
            <a:pPr marL="342900" indent="-342265" algn="just">
              <a:spcBef>
                <a:spcPts val="1001"/>
              </a:spcBef>
              <a:buClr>
                <a:srgbClr val="B31166"/>
              </a:buClr>
              <a:buSzPct val="80000"/>
              <a:buFont typeface="Wingdings 3" charset="2"/>
              <a:buChar char=""/>
            </a:pPr>
            <a:r>
              <a:rPr lang="en-US" dirty="0">
                <a:ea typeface="+mn-lt"/>
                <a:cs typeface="+mn-lt"/>
              </a:rPr>
              <a:t>Decision Tree Regressor</a:t>
            </a:r>
            <a:endParaRPr lang="en-US" b="0" dirty="0">
              <a:solidFill>
                <a:srgbClr val="000000"/>
              </a:solidFill>
              <a:effectLst/>
              <a:latin typeface="Century Gothic" panose="020B0502020202020204" pitchFamily="34" charset="0"/>
            </a:endParaRPr>
          </a:p>
          <a:p>
            <a:pPr marL="342900" indent="-342265" algn="just">
              <a:spcBef>
                <a:spcPts val="1001"/>
              </a:spcBef>
              <a:buClr>
                <a:srgbClr val="B31166"/>
              </a:buClr>
              <a:buSzPct val="80000"/>
              <a:buFont typeface="Wingdings 3" charset="2"/>
              <a:buChar char=""/>
            </a:pPr>
            <a:r>
              <a:rPr lang="en-US" dirty="0">
                <a:solidFill>
                  <a:srgbClr val="000000"/>
                </a:solidFill>
                <a:latin typeface="Century Gothic"/>
              </a:rPr>
              <a:t>Linear Regression</a:t>
            </a:r>
          </a:p>
          <a:p>
            <a:pPr marL="342900" indent="-342265" algn="just">
              <a:spcBef>
                <a:spcPts val="1001"/>
              </a:spcBef>
              <a:buClr>
                <a:srgbClr val="B31166"/>
              </a:buClr>
              <a:buSzPct val="80000"/>
              <a:buFont typeface="Wingdings 3" charset="2"/>
              <a:buChar char=""/>
            </a:pPr>
            <a:r>
              <a:rPr lang="en-IN" dirty="0">
                <a:solidFill>
                  <a:srgbClr val="000000"/>
                </a:solidFill>
                <a:latin typeface="Century Gothic"/>
              </a:rPr>
              <a:t>Ridge </a:t>
            </a:r>
            <a:r>
              <a:rPr lang="en-US" dirty="0">
                <a:solidFill>
                  <a:srgbClr val="000000"/>
                </a:solidFill>
                <a:latin typeface="Century Gothic"/>
              </a:rPr>
              <a:t>Regression</a:t>
            </a:r>
          </a:p>
          <a:p>
            <a:pPr marL="342900" indent="-342265" algn="just">
              <a:spcBef>
                <a:spcPts val="1001"/>
              </a:spcBef>
              <a:buClr>
                <a:srgbClr val="B31166"/>
              </a:buClr>
              <a:buSzPct val="80000"/>
              <a:buFont typeface="Wingdings 3" charset="2"/>
              <a:buChar char=""/>
            </a:pPr>
            <a:r>
              <a:rPr lang="en-IN" b="0" dirty="0">
                <a:solidFill>
                  <a:srgbClr val="000000"/>
                </a:solidFill>
                <a:effectLst/>
                <a:latin typeface="Century Gothic"/>
              </a:rPr>
              <a:t>Lasso </a:t>
            </a:r>
            <a:r>
              <a:rPr lang="en-US" b="0" dirty="0">
                <a:solidFill>
                  <a:srgbClr val="000000"/>
                </a:solidFill>
                <a:effectLst/>
                <a:latin typeface="Century Gothic"/>
              </a:rPr>
              <a:t>Regression</a:t>
            </a:r>
            <a:endParaRPr lang="en-IN" b="0" dirty="0">
              <a:solidFill>
                <a:srgbClr val="000000"/>
              </a:solidFill>
              <a:effectLst/>
              <a:latin typeface="Century Gothic"/>
            </a:endParaRPr>
          </a:p>
          <a:p>
            <a:pPr marL="342900" indent="-342265" algn="just">
              <a:spcBef>
                <a:spcPts val="1001"/>
              </a:spcBef>
              <a:buClr>
                <a:srgbClr val="B31166"/>
              </a:buClr>
              <a:buSzPct val="80000"/>
              <a:buFont typeface="Wingdings 3" charset="2"/>
              <a:buChar char=""/>
            </a:pPr>
            <a:r>
              <a:rPr lang="en-US" b="0" dirty="0">
                <a:solidFill>
                  <a:srgbClr val="000000"/>
                </a:solidFill>
                <a:effectLst/>
                <a:latin typeface="Century Gothic"/>
              </a:rPr>
              <a:t>Elastic Net Regressor</a:t>
            </a:r>
          </a:p>
          <a:p>
            <a:pPr marL="342900" indent="-342265" algn="just">
              <a:spcBef>
                <a:spcPts val="1001"/>
              </a:spcBef>
              <a:buClr>
                <a:srgbClr val="B31166"/>
              </a:buClr>
              <a:buSzPct val="80000"/>
              <a:buFont typeface="Wingdings 3" charset="2"/>
              <a:buChar char=""/>
            </a:pPr>
            <a:r>
              <a:rPr lang="en-US" b="0" dirty="0">
                <a:solidFill>
                  <a:srgbClr val="000000"/>
                </a:solidFill>
                <a:effectLst/>
                <a:latin typeface="Century Gothic"/>
              </a:rPr>
              <a:t>Extra tree Regressor</a:t>
            </a:r>
          </a:p>
          <a:p>
            <a:pPr marL="342900" indent="-342265" algn="just">
              <a:spcBef>
                <a:spcPts val="1001"/>
              </a:spcBef>
              <a:buClr>
                <a:srgbClr val="B31166"/>
              </a:buClr>
              <a:buSzPct val="80000"/>
              <a:buFont typeface="Wingdings 3" charset="2"/>
              <a:buChar char=""/>
            </a:pPr>
            <a:r>
              <a:rPr lang="en-IN" b="0" dirty="0">
                <a:solidFill>
                  <a:srgbClr val="000000"/>
                </a:solidFill>
                <a:effectLst/>
                <a:latin typeface="Century Gothic"/>
              </a:rPr>
              <a:t>Support vector Regressor(SVR)</a:t>
            </a:r>
          </a:p>
          <a:p>
            <a:pPr marL="342900" indent="-342265" algn="just">
              <a:spcBef>
                <a:spcPts val="1001"/>
              </a:spcBef>
              <a:buClr>
                <a:srgbClr val="B31166"/>
              </a:buClr>
              <a:buSzPct val="80000"/>
              <a:buFont typeface="Wingdings 3" charset="2"/>
              <a:buChar char=""/>
            </a:pPr>
            <a:r>
              <a:rPr lang="en-IN" b="0" dirty="0">
                <a:solidFill>
                  <a:srgbClr val="000000"/>
                </a:solidFill>
                <a:effectLst/>
                <a:latin typeface="Century Gothic"/>
              </a:rPr>
              <a:t>Gradient Boosting</a:t>
            </a:r>
            <a:endParaRPr lang="en-IN" dirty="0">
              <a:solidFill>
                <a:srgbClr val="000000"/>
              </a:solidFill>
              <a:latin typeface="Century Gothic"/>
            </a:endParaRPr>
          </a:p>
          <a:p>
            <a:pPr marL="342900" indent="-342265" algn="just">
              <a:spcBef>
                <a:spcPts val="1001"/>
              </a:spcBef>
              <a:buClr>
                <a:srgbClr val="B31166"/>
              </a:buClr>
              <a:buSzPct val="80000"/>
              <a:buFont typeface="Wingdings 3" charset="2"/>
              <a:buChar char=""/>
            </a:pPr>
            <a:r>
              <a:rPr lang="en-IN" b="0" dirty="0">
                <a:solidFill>
                  <a:srgbClr val="000000"/>
                </a:solidFill>
                <a:effectLst/>
                <a:latin typeface="Century Gothic"/>
              </a:rPr>
              <a:t>Light GBM</a:t>
            </a:r>
          </a:p>
          <a:p>
            <a:pPr marL="342900" indent="-342265" algn="just">
              <a:spcBef>
                <a:spcPts val="1001"/>
              </a:spcBef>
              <a:buClr>
                <a:srgbClr val="B31166"/>
              </a:buClr>
              <a:buSzPct val="80000"/>
              <a:buFont typeface="Wingdings 3" charset="2"/>
              <a:buChar char=""/>
            </a:pPr>
            <a:r>
              <a:rPr lang="en-US" b="0" dirty="0">
                <a:solidFill>
                  <a:srgbClr val="000000"/>
                </a:solidFill>
                <a:effectLst/>
                <a:latin typeface="Century Gothic"/>
              </a:rPr>
              <a:t>To make final predictions, We blended above models predictions together to get more robust predictions. Blending model using best models.</a:t>
            </a:r>
          </a:p>
        </p:txBody>
      </p:sp>
      <p:sp>
        <p:nvSpPr>
          <p:cNvPr id="3" name="Slide Number Placeholder 2">
            <a:extLst>
              <a:ext uri="{FF2B5EF4-FFF2-40B4-BE49-F238E27FC236}">
                <a16:creationId xmlns:a16="http://schemas.microsoft.com/office/drawing/2014/main" id="{550B120D-F0D8-4C5A-8A01-136E5039CAA1}"/>
              </a:ext>
            </a:extLst>
          </p:cNvPr>
          <p:cNvSpPr>
            <a:spLocks noGrp="1"/>
          </p:cNvSpPr>
          <p:nvPr>
            <p:ph type="sldNum" sz="quarter" idx="12"/>
          </p:nvPr>
        </p:nvSpPr>
        <p:spPr/>
        <p:txBody>
          <a:bodyPr/>
          <a:lstStyle/>
          <a:p>
            <a:fld id="{D57F1E4F-1CFF-5643-939E-217C01CDF565}" type="slidenum">
              <a:rPr lang="en-US" dirty="0"/>
              <a:pPr/>
              <a:t>18</a:t>
            </a:fld>
            <a:endParaRPr lang="en-US"/>
          </a:p>
        </p:txBody>
      </p:sp>
    </p:spTree>
    <p:extLst>
      <p:ext uri="{BB962C8B-B14F-4D97-AF65-F5344CB8AC3E}">
        <p14:creationId xmlns:p14="http://schemas.microsoft.com/office/powerpoint/2010/main" val="4125267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CA90E-A746-4B7A-BB26-29E5F832071E}"/>
              </a:ext>
            </a:extLst>
          </p:cNvPr>
          <p:cNvSpPr>
            <a:spLocks noGrp="1"/>
          </p:cNvSpPr>
          <p:nvPr>
            <p:ph type="title"/>
          </p:nvPr>
        </p:nvSpPr>
        <p:spPr/>
        <p:txBody>
          <a:bodyPr/>
          <a:lstStyle/>
          <a:p>
            <a:r>
              <a:rPr lang="en-US">
                <a:ea typeface="+mj-lt"/>
                <a:cs typeface="+mj-lt"/>
              </a:rPr>
              <a:t>Score Measure: RMSE</a:t>
            </a:r>
            <a:endParaRPr lang="en-US"/>
          </a:p>
        </p:txBody>
      </p:sp>
      <p:sp>
        <p:nvSpPr>
          <p:cNvPr id="4" name="Content Placeholder 3">
            <a:extLst>
              <a:ext uri="{FF2B5EF4-FFF2-40B4-BE49-F238E27FC236}">
                <a16:creationId xmlns:a16="http://schemas.microsoft.com/office/drawing/2014/main" id="{7B3E028D-0C5C-41B4-9566-A51A633D339F}"/>
              </a:ext>
            </a:extLst>
          </p:cNvPr>
          <p:cNvSpPr>
            <a:spLocks noGrp="1"/>
          </p:cNvSpPr>
          <p:nvPr>
            <p:ph idx="1"/>
          </p:nvPr>
        </p:nvSpPr>
        <p:spPr>
          <a:xfrm>
            <a:off x="1154954" y="2603500"/>
            <a:ext cx="9618974" cy="3416300"/>
          </a:xfrm>
        </p:spPr>
        <p:txBody>
          <a:bodyPr vert="horz" lIns="91440" tIns="45720" rIns="91440" bIns="45720" rtlCol="0" anchor="t">
            <a:normAutofit/>
          </a:bodyPr>
          <a:lstStyle/>
          <a:p>
            <a:r>
              <a:rPr lang="en-US" dirty="0">
                <a:ea typeface="+mn-lt"/>
                <a:cs typeface="+mn-lt"/>
              </a:rPr>
              <a:t>The score measure presented in the competition is the root mean squared error of the test set price.</a:t>
            </a:r>
          </a:p>
          <a:p>
            <a:endParaRPr lang="en-US" dirty="0"/>
          </a:p>
          <a:p>
            <a:endParaRPr lang="en-US" dirty="0"/>
          </a:p>
          <a:p>
            <a:endParaRPr lang="en-US" dirty="0"/>
          </a:p>
          <a:p>
            <a:endParaRPr lang="en-US" dirty="0"/>
          </a:p>
          <a:p>
            <a:pPr marL="0" indent="0">
              <a:buNone/>
            </a:pPr>
            <a:endParaRPr lang="en-US" dirty="0">
              <a:ea typeface="+mn-lt"/>
              <a:cs typeface="+mn-lt"/>
            </a:endParaRPr>
          </a:p>
          <a:p>
            <a:r>
              <a:rPr lang="en-US" dirty="0">
                <a:ea typeface="+mn-lt"/>
                <a:cs typeface="+mn-lt"/>
              </a:rPr>
              <a:t>Where </a:t>
            </a:r>
            <a:r>
              <a:rPr lang="en-US" dirty="0" err="1">
                <a:ea typeface="+mn-lt"/>
                <a:cs typeface="+mn-lt"/>
              </a:rPr>
              <a:t>y</a:t>
            </a:r>
            <a:r>
              <a:rPr lang="en-US" baseline="-25000" dirty="0" err="1">
                <a:ea typeface="+mn-lt"/>
                <a:cs typeface="+mn-lt"/>
              </a:rPr>
              <a:t>i</a:t>
            </a:r>
            <a:r>
              <a:rPr lang="en-US" dirty="0">
                <a:ea typeface="+mn-lt"/>
                <a:cs typeface="+mn-lt"/>
              </a:rPr>
              <a:t> is the predicted price of the property and y is the actual price of the </a:t>
            </a:r>
            <a:r>
              <a:rPr lang="en-US" dirty="0" err="1">
                <a:ea typeface="+mn-lt"/>
                <a:cs typeface="+mn-lt"/>
              </a:rPr>
              <a:t>i</a:t>
            </a:r>
            <a:r>
              <a:rPr lang="en-US" baseline="30000" dirty="0" err="1">
                <a:ea typeface="+mn-lt"/>
                <a:cs typeface="+mn-lt"/>
              </a:rPr>
              <a:t>th</a:t>
            </a:r>
            <a:r>
              <a:rPr lang="en-US" dirty="0">
                <a:ea typeface="+mn-lt"/>
                <a:cs typeface="+mn-lt"/>
              </a:rPr>
              <a:t> property.</a:t>
            </a:r>
          </a:p>
          <a:p>
            <a:endParaRPr lang="en-US" dirty="0"/>
          </a:p>
        </p:txBody>
      </p:sp>
      <p:sp>
        <p:nvSpPr>
          <p:cNvPr id="2" name="Slide Number Placeholder 1">
            <a:extLst>
              <a:ext uri="{FF2B5EF4-FFF2-40B4-BE49-F238E27FC236}">
                <a16:creationId xmlns:a16="http://schemas.microsoft.com/office/drawing/2014/main" id="{75B74DEA-D1FB-4305-9CF7-5F748CE645FC}"/>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19</a:t>
            </a:fld>
            <a:endParaRPr lang="en-IN" sz="2800" b="0" strike="noStrike" spc="-1">
              <a:latin typeface="Times New Roman"/>
            </a:endParaRPr>
          </a:p>
        </p:txBody>
      </p:sp>
      <p:pic>
        <p:nvPicPr>
          <p:cNvPr id="5" name="Picture 5" descr="A picture containing schematic&#10;&#10;Description automatically generated">
            <a:extLst>
              <a:ext uri="{FF2B5EF4-FFF2-40B4-BE49-F238E27FC236}">
                <a16:creationId xmlns:a16="http://schemas.microsoft.com/office/drawing/2014/main" id="{4F708D13-AE89-483E-A8FB-F65D16C9E3B1}"/>
              </a:ext>
            </a:extLst>
          </p:cNvPr>
          <p:cNvPicPr>
            <a:picLocks noChangeAspect="1"/>
          </p:cNvPicPr>
          <p:nvPr/>
        </p:nvPicPr>
        <p:blipFill>
          <a:blip r:embed="rId2"/>
          <a:stretch>
            <a:fillRect/>
          </a:stretch>
        </p:blipFill>
        <p:spPr>
          <a:xfrm>
            <a:off x="3137770" y="3434086"/>
            <a:ext cx="4382021" cy="1451198"/>
          </a:xfrm>
          <a:prstGeom prst="rect">
            <a:avLst/>
          </a:prstGeom>
        </p:spPr>
      </p:pic>
    </p:spTree>
    <p:extLst>
      <p:ext uri="{BB962C8B-B14F-4D97-AF65-F5344CB8AC3E}">
        <p14:creationId xmlns:p14="http://schemas.microsoft.com/office/powerpoint/2010/main" val="256393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1154880" y="973800"/>
            <a:ext cx="8760960" cy="706680"/>
          </a:xfrm>
          <a:prstGeom prst="rect">
            <a:avLst/>
          </a:prstGeom>
          <a:noFill/>
          <a:ln>
            <a:noFill/>
          </a:ln>
        </p:spPr>
        <p:txBody>
          <a:bodyPr anchor="ctr">
            <a:noAutofit/>
          </a:bodyPr>
          <a:lstStyle/>
          <a:p>
            <a:pPr>
              <a:lnSpc>
                <a:spcPct val="100000"/>
              </a:lnSpc>
            </a:pPr>
            <a:r>
              <a:rPr lang="en-US" sz="4000" b="0" strike="noStrike" spc="-1" dirty="0">
                <a:solidFill>
                  <a:srgbClr val="EBEBEB"/>
                </a:solidFill>
                <a:latin typeface="Century Gothic"/>
              </a:rPr>
              <a:t>Contents</a:t>
            </a:r>
            <a:endParaRPr lang="en-US" sz="3600" b="0" strike="noStrike" spc="-1" dirty="0">
              <a:solidFill>
                <a:srgbClr val="000000"/>
              </a:solidFill>
              <a:latin typeface="Century Gothic"/>
            </a:endParaRPr>
          </a:p>
        </p:txBody>
      </p:sp>
      <p:sp>
        <p:nvSpPr>
          <p:cNvPr id="165" name="TextShape 2"/>
          <p:cNvSpPr txBox="1"/>
          <p:nvPr/>
        </p:nvSpPr>
        <p:spPr>
          <a:xfrm>
            <a:off x="1154880" y="2548304"/>
            <a:ext cx="8703922" cy="4131722"/>
          </a:xfrm>
          <a:prstGeom prst="rect">
            <a:avLst/>
          </a:prstGeom>
          <a:noFill/>
          <a:ln>
            <a:noFill/>
          </a:ln>
        </p:spPr>
        <p:txBody>
          <a:bodyPr lIns="91440" tIns="45720" rIns="91440" bIns="45720" anchor="t">
            <a:noAutofit/>
          </a:bodyPr>
          <a:lstStyle/>
          <a:p>
            <a:pPr marL="342900" indent="-342265">
              <a:lnSpc>
                <a:spcPct val="100000"/>
              </a:lnSpc>
              <a:spcBef>
                <a:spcPts val="1001"/>
              </a:spcBef>
              <a:buClr>
                <a:srgbClr val="B31166"/>
              </a:buClr>
              <a:buSzPct val="80000"/>
              <a:buFont typeface="Wingdings 3" charset="2"/>
              <a:buChar char=""/>
            </a:pPr>
            <a:r>
              <a:rPr lang="en-US" sz="2000" b="0" strike="noStrike" spc="-1" dirty="0">
                <a:solidFill>
                  <a:srgbClr val="404040"/>
                </a:solidFill>
                <a:latin typeface="Century Gothic"/>
              </a:rPr>
              <a:t>Introduction</a:t>
            </a:r>
            <a:endParaRPr lang="en-US" sz="2000"/>
          </a:p>
          <a:p>
            <a:pPr marL="342900" indent="-342265">
              <a:lnSpc>
                <a:spcPct val="100000"/>
              </a:lnSpc>
              <a:spcBef>
                <a:spcPts val="1001"/>
              </a:spcBef>
              <a:buClr>
                <a:srgbClr val="B31166"/>
              </a:buClr>
              <a:buSzPct val="80000"/>
              <a:buFont typeface="Wingdings 3" charset="2"/>
              <a:buChar char=""/>
            </a:pPr>
            <a:r>
              <a:rPr lang="en-US" sz="2000" b="0" strike="noStrike" spc="-1" dirty="0">
                <a:solidFill>
                  <a:srgbClr val="404040"/>
                </a:solidFill>
                <a:latin typeface="Century Gothic"/>
              </a:rPr>
              <a:t>Project </a:t>
            </a:r>
            <a:r>
              <a:rPr lang="en-US" sz="2000" b="0" strike="noStrike" spc="-1" dirty="0">
                <a:latin typeface="Century Gothic"/>
              </a:rPr>
              <a:t>Objective</a:t>
            </a:r>
          </a:p>
          <a:p>
            <a:pPr marL="342900" indent="-342265" algn="just">
              <a:lnSpc>
                <a:spcPct val="100000"/>
              </a:lnSpc>
              <a:spcBef>
                <a:spcPts val="1001"/>
              </a:spcBef>
              <a:buClr>
                <a:srgbClr val="B31166"/>
              </a:buClr>
              <a:buSzPct val="80000"/>
              <a:buFont typeface="Wingdings 3" charset="2"/>
              <a:buChar char=""/>
            </a:pPr>
            <a:r>
              <a:rPr lang="en-US" sz="2000" b="0" strike="noStrike" spc="-1" dirty="0">
                <a:solidFill>
                  <a:srgbClr val="404040"/>
                </a:solidFill>
                <a:latin typeface="Century Gothic"/>
              </a:rPr>
              <a:t>Technology Used</a:t>
            </a:r>
          </a:p>
          <a:p>
            <a:pPr marL="342900" indent="-342265">
              <a:spcBef>
                <a:spcPts val="1001"/>
              </a:spcBef>
              <a:buClr>
                <a:srgbClr val="B31166"/>
              </a:buClr>
              <a:buSzPct val="80000"/>
              <a:buFont typeface="Wingdings 3" charset="2"/>
              <a:buChar char=""/>
            </a:pPr>
            <a:r>
              <a:rPr lang="en-US" sz="2000" b="0" strike="noStrike" spc="-1" dirty="0">
                <a:solidFill>
                  <a:srgbClr val="404040"/>
                </a:solidFill>
                <a:latin typeface="Century Gothic"/>
              </a:rPr>
              <a:t>Tools Used</a:t>
            </a:r>
            <a:r>
              <a:rPr lang="en-US" sz="2000" spc="-1" dirty="0">
                <a:solidFill>
                  <a:srgbClr val="404040"/>
                </a:solidFill>
                <a:latin typeface="Century Gothic"/>
              </a:rPr>
              <a:t> </a:t>
            </a:r>
            <a:endParaRPr lang="en-US" sz="2000" b="0" strike="noStrike" spc="-1" dirty="0">
              <a:solidFill>
                <a:srgbClr val="404040"/>
              </a:solidFill>
              <a:latin typeface="Century Gothic"/>
            </a:endParaRPr>
          </a:p>
          <a:p>
            <a:pPr marL="342900" indent="-342265">
              <a:lnSpc>
                <a:spcPct val="100000"/>
              </a:lnSpc>
              <a:spcBef>
                <a:spcPts val="1001"/>
              </a:spcBef>
              <a:buClr>
                <a:srgbClr val="B31166"/>
              </a:buClr>
              <a:buSzPct val="80000"/>
              <a:buFont typeface="Wingdings 3" charset="2"/>
              <a:buChar char=""/>
            </a:pPr>
            <a:r>
              <a:rPr lang="en-US" sz="2000" b="0" strike="noStrike" spc="-1" dirty="0">
                <a:solidFill>
                  <a:srgbClr val="404040"/>
                </a:solidFill>
                <a:latin typeface="Century Gothic"/>
              </a:rPr>
              <a:t>Software</a:t>
            </a:r>
            <a:r>
              <a:rPr lang="en-US" sz="2000" b="1" strike="noStrike" spc="-1" dirty="0">
                <a:solidFill>
                  <a:srgbClr val="404040"/>
                </a:solidFill>
                <a:latin typeface="Century Gothic"/>
              </a:rPr>
              <a:t> </a:t>
            </a:r>
            <a:r>
              <a:rPr lang="en-US" sz="2000" b="0" strike="noStrike" spc="-1" dirty="0">
                <a:solidFill>
                  <a:srgbClr val="404040"/>
                </a:solidFill>
                <a:latin typeface="Century Gothic"/>
              </a:rPr>
              <a:t>Requirements</a:t>
            </a:r>
          </a:p>
          <a:p>
            <a:pPr marL="342900" indent="-342265">
              <a:spcBef>
                <a:spcPts val="1001"/>
              </a:spcBef>
              <a:buClr>
                <a:srgbClr val="B31166"/>
              </a:buClr>
              <a:buSzPct val="80000"/>
              <a:buFont typeface="Wingdings 3" charset="2"/>
              <a:buChar char=""/>
            </a:pPr>
            <a:r>
              <a:rPr lang="en-US" sz="2000" spc="-1">
                <a:solidFill>
                  <a:srgbClr val="404040"/>
                </a:solidFill>
                <a:latin typeface="Century Gothic"/>
              </a:rPr>
              <a:t>How It Works?</a:t>
            </a:r>
            <a:endParaRPr lang="en-US" sz="2000" spc="-1" dirty="0">
              <a:solidFill>
                <a:srgbClr val="404040"/>
              </a:solidFill>
              <a:latin typeface="Century Gothic"/>
            </a:endParaRPr>
          </a:p>
          <a:p>
            <a:pPr marL="342900" indent="-342265">
              <a:spcBef>
                <a:spcPts val="1001"/>
              </a:spcBef>
              <a:buClr>
                <a:srgbClr val="B31166"/>
              </a:buClr>
              <a:buSzPct val="80000"/>
              <a:buFont typeface="Wingdings 3" charset="2"/>
              <a:buChar char=""/>
            </a:pPr>
            <a:r>
              <a:rPr lang="en-US" sz="2000" spc="-1" dirty="0">
                <a:solidFill>
                  <a:srgbClr val="404040"/>
                </a:solidFill>
                <a:latin typeface="Century Gothic"/>
              </a:rPr>
              <a:t>More About  </a:t>
            </a:r>
            <a:r>
              <a:rPr lang="en-US" sz="2000" spc="-1">
                <a:solidFill>
                  <a:srgbClr val="404040"/>
                </a:solidFill>
                <a:latin typeface="Century Gothic"/>
              </a:rPr>
              <a:t>Dataset </a:t>
            </a:r>
          </a:p>
          <a:p>
            <a:pPr marL="342900" indent="-342265">
              <a:spcBef>
                <a:spcPts val="1001"/>
              </a:spcBef>
              <a:buClr>
                <a:srgbClr val="B31166"/>
              </a:buClr>
              <a:buSzPct val="80000"/>
              <a:buFont typeface="Wingdings 3" charset="2"/>
              <a:buChar char=""/>
            </a:pPr>
            <a:r>
              <a:rPr lang="en-US" sz="2000" spc="-1" dirty="0">
                <a:solidFill>
                  <a:srgbClr val="404040"/>
                </a:solidFill>
                <a:latin typeface="Century Gothic"/>
              </a:rPr>
              <a:t>Diagrams &amp; </a:t>
            </a:r>
            <a:r>
              <a:rPr lang="en-IN" sz="2000" spc="-1" dirty="0">
                <a:latin typeface="Century Gothic"/>
              </a:rPr>
              <a:t>Graphical User Interface</a:t>
            </a:r>
          </a:p>
          <a:p>
            <a:pPr marL="342900" indent="-342265">
              <a:spcBef>
                <a:spcPts val="1001"/>
              </a:spcBef>
              <a:buClr>
                <a:srgbClr val="B31166"/>
              </a:buClr>
              <a:buSzPct val="80000"/>
              <a:buFont typeface="Wingdings 3" charset="2"/>
              <a:buChar char=""/>
            </a:pPr>
            <a:r>
              <a:rPr lang="en-IN" sz="2000">
                <a:ea typeface="+mn-lt"/>
                <a:cs typeface="+mn-lt"/>
              </a:rPr>
              <a:t>Future Enhancements &amp; Conclusion</a:t>
            </a:r>
          </a:p>
          <a:p>
            <a:pPr marL="342900" indent="-342265">
              <a:spcBef>
                <a:spcPts val="1001"/>
              </a:spcBef>
              <a:buClr>
                <a:srgbClr val="B31166"/>
              </a:buClr>
              <a:buSzPct val="80000"/>
              <a:buFont typeface="Wingdings 3" charset="2"/>
              <a:buChar char=""/>
            </a:pPr>
            <a:endParaRPr lang="en-IN" sz="2000" dirty="0">
              <a:solidFill>
                <a:srgbClr val="000000"/>
              </a:solidFill>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00AFD4D3-9112-40F5-BAA8-E161B5D22D8C}"/>
              </a:ext>
            </a:extLst>
          </p:cNvPr>
          <p:cNvSpPr>
            <a:spLocks noGrp="1"/>
          </p:cNvSpPr>
          <p:nvPr>
            <p:ph type="sldNum" sz="quarter" idx="12"/>
          </p:nvPr>
        </p:nvSpPr>
        <p:spPr/>
        <p:txBody>
          <a:bodyPr/>
          <a:lstStyle/>
          <a:p>
            <a:fld id="{D57F1E4F-1CFF-5643-939E-217C01CDF565}" type="slidenum">
              <a:rPr lang="en-US" dirty="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0" name="Title 1">
            <a:extLst>
              <a:ext uri="{FF2B5EF4-FFF2-40B4-BE49-F238E27FC236}">
                <a16:creationId xmlns:a16="http://schemas.microsoft.com/office/drawing/2014/main" id="{1D5518D5-C587-490F-AAE8-7A82EFE98D3D}"/>
              </a:ext>
            </a:extLst>
          </p:cNvPr>
          <p:cNvSpPr>
            <a:spLocks noGrp="1"/>
          </p:cNvSpPr>
          <p:nvPr>
            <p:ph type="title"/>
          </p:nvPr>
        </p:nvSpPr>
        <p:spPr>
          <a:xfrm>
            <a:off x="1154954" y="973668"/>
            <a:ext cx="8761413" cy="706964"/>
          </a:xfrm>
        </p:spPr>
        <p:txBody>
          <a:bodyPr>
            <a:normAutofit/>
          </a:bodyPr>
          <a:lstStyle/>
          <a:p>
            <a:r>
              <a:rPr lang="en-IN" dirty="0">
                <a:solidFill>
                  <a:schemeClr val="bg1"/>
                </a:solidFill>
              </a:rPr>
              <a:t>RMSE of </a:t>
            </a:r>
            <a:r>
              <a:rPr lang="en-IN" b="0" dirty="0">
                <a:solidFill>
                  <a:schemeClr val="bg1"/>
                </a:solidFill>
                <a:effectLst/>
              </a:rPr>
              <a:t>All </a:t>
            </a:r>
            <a:r>
              <a:rPr lang="en-IN" dirty="0">
                <a:solidFill>
                  <a:schemeClr val="bg1"/>
                </a:solidFill>
              </a:rPr>
              <a:t>M</a:t>
            </a:r>
            <a:r>
              <a:rPr lang="en-IN" b="0" dirty="0">
                <a:solidFill>
                  <a:schemeClr val="bg1"/>
                </a:solidFill>
                <a:effectLst/>
              </a:rPr>
              <a:t>odels</a:t>
            </a:r>
            <a:endParaRPr lang="en-IN" dirty="0">
              <a:solidFill>
                <a:schemeClr val="bg1"/>
              </a:solidFill>
            </a:endParaRPr>
          </a:p>
        </p:txBody>
      </p:sp>
      <p:sp>
        <p:nvSpPr>
          <p:cNvPr id="2" name="Slide Number Placeholder 1">
            <a:extLst>
              <a:ext uri="{FF2B5EF4-FFF2-40B4-BE49-F238E27FC236}">
                <a16:creationId xmlns:a16="http://schemas.microsoft.com/office/drawing/2014/main" id="{93BE55CC-B87D-4AAC-8012-9C0C387302D3}"/>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dirty="0" smtClean="0">
                <a:solidFill>
                  <a:srgbClr val="FFFFFF"/>
                </a:solidFill>
                <a:latin typeface="Century Gothic"/>
              </a:rPr>
              <a:t>20</a:t>
            </a:fld>
            <a:endParaRPr lang="en-IN" sz="2800" b="0" strike="noStrike" spc="-1" dirty="0">
              <a:latin typeface="Times New Roman"/>
            </a:endParaRPr>
          </a:p>
        </p:txBody>
      </p:sp>
      <p:pic>
        <p:nvPicPr>
          <p:cNvPr id="4" name="Picture 4" descr="Chart, line chart&#10;&#10;Description automatically generated">
            <a:extLst>
              <a:ext uri="{FF2B5EF4-FFF2-40B4-BE49-F238E27FC236}">
                <a16:creationId xmlns:a16="http://schemas.microsoft.com/office/drawing/2014/main" id="{8E4919BD-DE57-4900-96BA-671E0D73AC98}"/>
              </a:ext>
            </a:extLst>
          </p:cNvPr>
          <p:cNvPicPr>
            <a:picLocks noChangeAspect="1"/>
          </p:cNvPicPr>
          <p:nvPr/>
        </p:nvPicPr>
        <p:blipFill>
          <a:blip r:embed="rId2"/>
          <a:stretch>
            <a:fillRect/>
          </a:stretch>
        </p:blipFill>
        <p:spPr>
          <a:xfrm>
            <a:off x="862208" y="2338836"/>
            <a:ext cx="10509337" cy="4361944"/>
          </a:xfrm>
          <a:prstGeom prst="rect">
            <a:avLst/>
          </a:prstGeom>
        </p:spPr>
      </p:pic>
    </p:spTree>
    <p:extLst>
      <p:ext uri="{BB962C8B-B14F-4D97-AF65-F5344CB8AC3E}">
        <p14:creationId xmlns:p14="http://schemas.microsoft.com/office/powerpoint/2010/main" val="235255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F74E-36B9-4225-B873-9A72764FD5DA}"/>
              </a:ext>
            </a:extLst>
          </p:cNvPr>
          <p:cNvSpPr>
            <a:spLocks noGrp="1"/>
          </p:cNvSpPr>
          <p:nvPr>
            <p:ph type="title"/>
          </p:nvPr>
        </p:nvSpPr>
        <p:spPr/>
        <p:txBody>
          <a:bodyPr/>
          <a:lstStyle/>
          <a:p>
            <a:r>
              <a:rPr lang="en-US" dirty="0">
                <a:ea typeface="+mj-lt"/>
                <a:cs typeface="+mj-lt"/>
              </a:rPr>
              <a:t>Results</a:t>
            </a:r>
            <a:endParaRPr lang="en-US" dirty="0"/>
          </a:p>
        </p:txBody>
      </p:sp>
      <p:pic>
        <p:nvPicPr>
          <p:cNvPr id="5" name="Picture 5" descr="Chart&#10;&#10;Description automatically generated">
            <a:extLst>
              <a:ext uri="{FF2B5EF4-FFF2-40B4-BE49-F238E27FC236}">
                <a16:creationId xmlns:a16="http://schemas.microsoft.com/office/drawing/2014/main" id="{8F5ACA6D-1C40-4F84-9D9F-576FA8FD58F6}"/>
              </a:ext>
            </a:extLst>
          </p:cNvPr>
          <p:cNvPicPr>
            <a:picLocks noGrp="1" noChangeAspect="1"/>
          </p:cNvPicPr>
          <p:nvPr>
            <p:ph idx="1"/>
          </p:nvPr>
        </p:nvPicPr>
        <p:blipFill>
          <a:blip r:embed="rId2"/>
          <a:stretch>
            <a:fillRect/>
          </a:stretch>
        </p:blipFill>
        <p:spPr>
          <a:xfrm>
            <a:off x="7398882" y="2332515"/>
            <a:ext cx="4414343" cy="4167861"/>
          </a:xfrm>
        </p:spPr>
      </p:pic>
      <p:sp>
        <p:nvSpPr>
          <p:cNvPr id="4" name="Slide Number Placeholder 3">
            <a:extLst>
              <a:ext uri="{FF2B5EF4-FFF2-40B4-BE49-F238E27FC236}">
                <a16:creationId xmlns:a16="http://schemas.microsoft.com/office/drawing/2014/main" id="{09A25AB8-62B6-43D4-9F33-94EA8CEE3804}"/>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dirty="0" smtClean="0">
                <a:solidFill>
                  <a:srgbClr val="FFFFFF"/>
                </a:solidFill>
                <a:latin typeface="Century Gothic"/>
              </a:rPr>
              <a:t>21</a:t>
            </a:fld>
            <a:endParaRPr lang="en-IN" sz="2800" b="0" strike="noStrike" spc="-1" dirty="0">
              <a:latin typeface="Times New Roman"/>
            </a:endParaRPr>
          </a:p>
        </p:txBody>
      </p:sp>
      <p:pic>
        <p:nvPicPr>
          <p:cNvPr id="6" name="Picture 6">
            <a:extLst>
              <a:ext uri="{FF2B5EF4-FFF2-40B4-BE49-F238E27FC236}">
                <a16:creationId xmlns:a16="http://schemas.microsoft.com/office/drawing/2014/main" id="{F866747A-469F-491C-B4A7-EBBFD3F5CB28}"/>
              </a:ext>
            </a:extLst>
          </p:cNvPr>
          <p:cNvPicPr>
            <a:picLocks noChangeAspect="1"/>
          </p:cNvPicPr>
          <p:nvPr/>
        </p:nvPicPr>
        <p:blipFill>
          <a:blip r:embed="rId3"/>
          <a:stretch>
            <a:fillRect/>
          </a:stretch>
        </p:blipFill>
        <p:spPr>
          <a:xfrm>
            <a:off x="663882" y="2913839"/>
            <a:ext cx="6574076" cy="1969774"/>
          </a:xfrm>
          <a:prstGeom prst="rect">
            <a:avLst/>
          </a:prstGeom>
        </p:spPr>
      </p:pic>
      <p:sp>
        <p:nvSpPr>
          <p:cNvPr id="9" name="CustomShape 3">
            <a:extLst>
              <a:ext uri="{FF2B5EF4-FFF2-40B4-BE49-F238E27FC236}">
                <a16:creationId xmlns:a16="http://schemas.microsoft.com/office/drawing/2014/main" id="{C855CDDD-A87C-4257-8B98-BC60E45E15B9}"/>
              </a:ext>
            </a:extLst>
          </p:cNvPr>
          <p:cNvSpPr/>
          <p:nvPr/>
        </p:nvSpPr>
        <p:spPr>
          <a:xfrm>
            <a:off x="663372" y="2367735"/>
            <a:ext cx="4138886" cy="540424"/>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IN" sz="2200" dirty="0">
                <a:solidFill>
                  <a:srgbClr val="C00000"/>
                </a:solidFill>
                <a:ea typeface="+mn-lt"/>
                <a:cs typeface="+mn-lt"/>
              </a:rPr>
              <a:t>Accuracy of the Prediction:</a:t>
            </a:r>
            <a:endParaRPr lang="en-US" sz="2200" dirty="0">
              <a:solidFill>
                <a:srgbClr val="C00000"/>
              </a:solidFill>
            </a:endParaRPr>
          </a:p>
        </p:txBody>
      </p:sp>
      <p:sp>
        <p:nvSpPr>
          <p:cNvPr id="10" name="CustomShape 3">
            <a:extLst>
              <a:ext uri="{FF2B5EF4-FFF2-40B4-BE49-F238E27FC236}">
                <a16:creationId xmlns:a16="http://schemas.microsoft.com/office/drawing/2014/main" id="{A45F3BC2-3594-456E-A4A3-8C621E51D013}"/>
              </a:ext>
            </a:extLst>
          </p:cNvPr>
          <p:cNvSpPr/>
          <p:nvPr/>
        </p:nvSpPr>
        <p:spPr>
          <a:xfrm>
            <a:off x="758526" y="5573066"/>
            <a:ext cx="6722910" cy="717119"/>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p>
            <a:r>
              <a:rPr lang="en-IN" sz="2200" dirty="0">
                <a:solidFill>
                  <a:srgbClr val="C00000"/>
                </a:solidFill>
                <a:ea typeface="+mn-lt"/>
                <a:cs typeface="+mn-lt"/>
              </a:rPr>
              <a:t>Actual vs predicted price graph based on the dataset:</a:t>
            </a:r>
            <a:endParaRPr lang="en-US" sz="2200" dirty="0">
              <a:solidFill>
                <a:srgbClr val="C00000"/>
              </a:solidFill>
            </a:endParaRPr>
          </a:p>
        </p:txBody>
      </p:sp>
    </p:spTree>
    <p:extLst>
      <p:ext uri="{BB962C8B-B14F-4D97-AF65-F5344CB8AC3E}">
        <p14:creationId xmlns:p14="http://schemas.microsoft.com/office/powerpoint/2010/main" val="3309080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2"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Title 1">
            <a:extLst>
              <a:ext uri="{FF2B5EF4-FFF2-40B4-BE49-F238E27FC236}">
                <a16:creationId xmlns:a16="http://schemas.microsoft.com/office/drawing/2014/main" id="{7FB2CFCE-E1A6-4D55-BC7F-8B5864FFF132}"/>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3200" dirty="0"/>
              <a:t>The Generic Flow of Development</a:t>
            </a:r>
            <a:endParaRPr lang="en-US" sz="5400" b="0" i="0" kern="1200" dirty="0">
              <a:solidFill>
                <a:srgbClr val="EBEBEB"/>
              </a:solidFill>
              <a:latin typeface="+mj-lt"/>
              <a:ea typeface="+mj-ea"/>
              <a:cs typeface="+mj-cs"/>
            </a:endParaRPr>
          </a:p>
        </p:txBody>
      </p:sp>
      <p:grpSp>
        <p:nvGrpSpPr>
          <p:cNvPr id="45"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6"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2" name="Slide Number Placeholder 1">
            <a:extLst>
              <a:ext uri="{FF2B5EF4-FFF2-40B4-BE49-F238E27FC236}">
                <a16:creationId xmlns:a16="http://schemas.microsoft.com/office/drawing/2014/main" id="{3E165BE3-9531-49EE-90F3-46E92F227E24}"/>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22</a:t>
            </a:fld>
            <a:endParaRPr lang="en-IN" sz="2800" b="0" strike="noStrike" spc="-1">
              <a:latin typeface="Times New Roman"/>
            </a:endParaRPr>
          </a:p>
        </p:txBody>
      </p:sp>
      <p:pic>
        <p:nvPicPr>
          <p:cNvPr id="6" name="Picture 6" descr="Diagram&#10;&#10;Description automatically generated">
            <a:extLst>
              <a:ext uri="{FF2B5EF4-FFF2-40B4-BE49-F238E27FC236}">
                <a16:creationId xmlns:a16="http://schemas.microsoft.com/office/drawing/2014/main" id="{08ECE96B-20B6-42D0-A7CF-EE43BF22DB35}"/>
              </a:ext>
            </a:extLst>
          </p:cNvPr>
          <p:cNvPicPr>
            <a:picLocks noGrp="1" noChangeAspect="1"/>
          </p:cNvPicPr>
          <p:nvPr>
            <p:ph idx="1"/>
          </p:nvPr>
        </p:nvPicPr>
        <p:blipFill>
          <a:blip r:embed="rId3"/>
          <a:stretch>
            <a:fillRect/>
          </a:stretch>
        </p:blipFill>
        <p:spPr>
          <a:xfrm>
            <a:off x="2201069" y="472109"/>
            <a:ext cx="4359081" cy="5989429"/>
          </a:xfrm>
        </p:spPr>
      </p:pic>
    </p:spTree>
    <p:extLst>
      <p:ext uri="{BB962C8B-B14F-4D97-AF65-F5344CB8AC3E}">
        <p14:creationId xmlns:p14="http://schemas.microsoft.com/office/powerpoint/2010/main" val="3682725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39" name="Freeform: Shape 38">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sp>
        <p:nvSpPr>
          <p:cNvPr id="34" name="Title 1">
            <a:extLst>
              <a:ext uri="{FF2B5EF4-FFF2-40B4-BE49-F238E27FC236}">
                <a16:creationId xmlns:a16="http://schemas.microsoft.com/office/drawing/2014/main" id="{746737D7-B153-4583-9D25-18C1266CE0AC}"/>
              </a:ext>
            </a:extLst>
          </p:cNvPr>
          <p:cNvSpPr>
            <a:spLocks noGrp="1"/>
          </p:cNvSpPr>
          <p:nvPr>
            <p:ph type="title"/>
          </p:nvPr>
        </p:nvSpPr>
        <p:spPr>
          <a:xfrm>
            <a:off x="748501" y="2332994"/>
            <a:ext cx="1756485" cy="1621339"/>
          </a:xfrm>
        </p:spPr>
        <p:txBody>
          <a:bodyPr vert="horz" lIns="91440" tIns="45720" rIns="91440" bIns="45720" rtlCol="0" anchor="b">
            <a:normAutofit/>
          </a:bodyPr>
          <a:lstStyle/>
          <a:p>
            <a:r>
              <a:rPr lang="en-US" sz="2800" b="0" i="0" kern="1200" dirty="0">
                <a:solidFill>
                  <a:srgbClr val="EBEBEB"/>
                </a:solidFill>
                <a:latin typeface="+mj-lt"/>
                <a:ea typeface="+mj-ea"/>
                <a:cs typeface="+mj-cs"/>
              </a:rPr>
              <a:t>Use Case Diagram</a:t>
            </a:r>
          </a:p>
        </p:txBody>
      </p:sp>
      <p:pic>
        <p:nvPicPr>
          <p:cNvPr id="5" name="Content Placeholder 4" descr="Diagram&#10;&#10;Description automatically generated">
            <a:extLst>
              <a:ext uri="{FF2B5EF4-FFF2-40B4-BE49-F238E27FC236}">
                <a16:creationId xmlns:a16="http://schemas.microsoft.com/office/drawing/2014/main" id="{CBDAC925-EA88-4F88-9A9D-90D3F1792C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1335" y="327883"/>
            <a:ext cx="5605240" cy="6092795"/>
          </a:xfrm>
        </p:spPr>
      </p:pic>
      <p:sp>
        <p:nvSpPr>
          <p:cNvPr id="2" name="Slide Number Placeholder 1">
            <a:extLst>
              <a:ext uri="{FF2B5EF4-FFF2-40B4-BE49-F238E27FC236}">
                <a16:creationId xmlns:a16="http://schemas.microsoft.com/office/drawing/2014/main" id="{730DE1FF-806F-4043-8BD0-A836088B0956}"/>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23</a:t>
            </a:fld>
            <a:endParaRPr lang="en-IN" sz="2800" b="0" strike="noStrike" spc="-1">
              <a:latin typeface="Times New Roman"/>
            </a:endParaRPr>
          </a:p>
        </p:txBody>
      </p:sp>
    </p:spTree>
    <p:extLst>
      <p:ext uri="{BB962C8B-B14F-4D97-AF65-F5344CB8AC3E}">
        <p14:creationId xmlns:p14="http://schemas.microsoft.com/office/powerpoint/2010/main" val="291051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39" name="Freeform: Shape 38">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sp>
        <p:nvSpPr>
          <p:cNvPr id="34" name="Title 1">
            <a:extLst>
              <a:ext uri="{FF2B5EF4-FFF2-40B4-BE49-F238E27FC236}">
                <a16:creationId xmlns:a16="http://schemas.microsoft.com/office/drawing/2014/main" id="{746737D7-B153-4583-9D25-18C1266CE0AC}"/>
              </a:ext>
            </a:extLst>
          </p:cNvPr>
          <p:cNvSpPr>
            <a:spLocks noGrp="1"/>
          </p:cNvSpPr>
          <p:nvPr>
            <p:ph type="title"/>
          </p:nvPr>
        </p:nvSpPr>
        <p:spPr>
          <a:xfrm>
            <a:off x="748501" y="2809239"/>
            <a:ext cx="1756485" cy="1239520"/>
          </a:xfrm>
        </p:spPr>
        <p:txBody>
          <a:bodyPr vert="horz" lIns="91440" tIns="45720" rIns="91440" bIns="45720" rtlCol="0" anchor="b">
            <a:normAutofit/>
          </a:bodyPr>
          <a:lstStyle/>
          <a:p>
            <a:r>
              <a:rPr lang="en-US" sz="2800" b="0" i="0" kern="1200" dirty="0">
                <a:solidFill>
                  <a:srgbClr val="EBEBEB"/>
                </a:solidFill>
                <a:latin typeface="+mj-lt"/>
                <a:ea typeface="+mj-ea"/>
                <a:cs typeface="+mj-cs"/>
              </a:rPr>
              <a:t>Context</a:t>
            </a:r>
            <a:br>
              <a:rPr lang="en-US" sz="2800" b="0" i="0" kern="1200" dirty="0">
                <a:solidFill>
                  <a:srgbClr val="EBEBEB"/>
                </a:solidFill>
                <a:latin typeface="+mj-lt"/>
                <a:ea typeface="+mj-ea"/>
                <a:cs typeface="+mj-cs"/>
              </a:rPr>
            </a:br>
            <a:r>
              <a:rPr lang="en-US" sz="2800" b="0" i="0" kern="1200" dirty="0">
                <a:solidFill>
                  <a:srgbClr val="EBEBEB"/>
                </a:solidFill>
                <a:latin typeface="+mj-lt"/>
                <a:ea typeface="+mj-ea"/>
                <a:cs typeface="+mj-cs"/>
              </a:rPr>
              <a:t>Diagram</a:t>
            </a:r>
          </a:p>
        </p:txBody>
      </p:sp>
      <p:pic>
        <p:nvPicPr>
          <p:cNvPr id="10" name="Content Placeholder 5" descr="Diagram&#10;&#10;Description automatically generated">
            <a:extLst>
              <a:ext uri="{FF2B5EF4-FFF2-40B4-BE49-F238E27FC236}">
                <a16:creationId xmlns:a16="http://schemas.microsoft.com/office/drawing/2014/main" id="{8D0555F1-8333-4667-8B30-FB02AE78F822}"/>
              </a:ext>
            </a:extLst>
          </p:cNvPr>
          <p:cNvPicPr>
            <a:picLocks noChangeAspect="1"/>
          </p:cNvPicPr>
          <p:nvPr/>
        </p:nvPicPr>
        <p:blipFill rotWithShape="1">
          <a:blip r:embed="rId2">
            <a:extLst>
              <a:ext uri="{28A0092B-C50C-407E-A947-70E740481C1C}">
                <a14:useLocalDpi xmlns:a14="http://schemas.microsoft.com/office/drawing/2010/main" val="0"/>
              </a:ext>
            </a:extLst>
          </a:blip>
          <a:srcRect l="1209" t="635" r="933" b="-276"/>
          <a:stretch/>
        </p:blipFill>
        <p:spPr>
          <a:xfrm>
            <a:off x="3895605" y="1503563"/>
            <a:ext cx="7228007" cy="4258073"/>
          </a:xfrm>
          <a:prstGeom prst="rect">
            <a:avLst/>
          </a:prstGeom>
        </p:spPr>
      </p:pic>
      <p:sp>
        <p:nvSpPr>
          <p:cNvPr id="2" name="Slide Number Placeholder 1">
            <a:extLst>
              <a:ext uri="{FF2B5EF4-FFF2-40B4-BE49-F238E27FC236}">
                <a16:creationId xmlns:a16="http://schemas.microsoft.com/office/drawing/2014/main" id="{862E9D16-59D4-4811-BBF6-00AFF8FC9B56}"/>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24</a:t>
            </a:fld>
            <a:endParaRPr lang="en-IN" sz="2800" b="0" strike="noStrike" spc="-1">
              <a:latin typeface="Times New Roman"/>
            </a:endParaRPr>
          </a:p>
        </p:txBody>
      </p:sp>
    </p:spTree>
    <p:extLst>
      <p:ext uri="{BB962C8B-B14F-4D97-AF65-F5344CB8AC3E}">
        <p14:creationId xmlns:p14="http://schemas.microsoft.com/office/powerpoint/2010/main" val="1826755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t>Fffff</a:t>
            </a:r>
          </a:p>
        </p:txBody>
      </p:sp>
      <p:sp>
        <p:nvSpPr>
          <p:cNvPr id="15" name="Freeform: Shape 14">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7" name="Freeform: Shape 16">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6" name="Content Placeholder 5" descr="Diagram&#10;&#10;Description automatically generated">
            <a:extLst>
              <a:ext uri="{FF2B5EF4-FFF2-40B4-BE49-F238E27FC236}">
                <a16:creationId xmlns:a16="http://schemas.microsoft.com/office/drawing/2014/main" id="{BE60E7DC-F8F4-468F-90EC-AC2108176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0059" y="339546"/>
            <a:ext cx="6216698" cy="6094340"/>
          </a:xfrm>
          <a:prstGeom prst="rect">
            <a:avLst/>
          </a:prstGeom>
        </p:spPr>
      </p:pic>
      <p:sp>
        <p:nvSpPr>
          <p:cNvPr id="12" name="Title 1">
            <a:extLst>
              <a:ext uri="{FF2B5EF4-FFF2-40B4-BE49-F238E27FC236}">
                <a16:creationId xmlns:a16="http://schemas.microsoft.com/office/drawing/2014/main" id="{D26E34CF-E81B-4AC4-8B89-D8306FE89921}"/>
              </a:ext>
            </a:extLst>
          </p:cNvPr>
          <p:cNvSpPr>
            <a:spLocks noGrp="1"/>
          </p:cNvSpPr>
          <p:nvPr>
            <p:ph type="title"/>
          </p:nvPr>
        </p:nvSpPr>
        <p:spPr>
          <a:xfrm>
            <a:off x="698806" y="2809239"/>
            <a:ext cx="1863713" cy="1239520"/>
          </a:xfrm>
        </p:spPr>
        <p:txBody>
          <a:bodyPr vert="horz" lIns="91440" tIns="45720" rIns="91440" bIns="45720" rtlCol="0" anchor="b">
            <a:normAutofit fontScale="90000"/>
          </a:bodyPr>
          <a:lstStyle/>
          <a:p>
            <a:r>
              <a:rPr lang="en-US" sz="2800" b="0" i="0" kern="1200" dirty="0">
                <a:solidFill>
                  <a:srgbClr val="EBEBEB"/>
                </a:solidFill>
                <a:latin typeface="+mj-lt"/>
                <a:ea typeface="+mj-ea"/>
                <a:cs typeface="+mj-cs"/>
              </a:rPr>
              <a:t>Sequence</a:t>
            </a:r>
            <a:br>
              <a:rPr lang="en-US" sz="2800" b="0" i="0" kern="1200" dirty="0">
                <a:solidFill>
                  <a:srgbClr val="EBEBEB"/>
                </a:solidFill>
                <a:latin typeface="+mj-lt"/>
                <a:ea typeface="+mj-ea"/>
                <a:cs typeface="+mj-cs"/>
              </a:rPr>
            </a:br>
            <a:r>
              <a:rPr lang="en-US" sz="2800" b="0" i="0" kern="1200" dirty="0">
                <a:solidFill>
                  <a:srgbClr val="EBEBEB"/>
                </a:solidFill>
                <a:latin typeface="+mj-lt"/>
                <a:ea typeface="+mj-ea"/>
                <a:cs typeface="+mj-cs"/>
              </a:rPr>
              <a:t>Diagram</a:t>
            </a:r>
          </a:p>
        </p:txBody>
      </p:sp>
      <p:sp>
        <p:nvSpPr>
          <p:cNvPr id="2" name="Slide Number Placeholder 1">
            <a:extLst>
              <a:ext uri="{FF2B5EF4-FFF2-40B4-BE49-F238E27FC236}">
                <a16:creationId xmlns:a16="http://schemas.microsoft.com/office/drawing/2014/main" id="{F7D0534D-17D0-4851-B124-5DDEF7450395}"/>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25</a:t>
            </a:fld>
            <a:endParaRPr lang="en-IN" sz="2800" b="0" strike="noStrike" spc="-1">
              <a:latin typeface="Times New Roman"/>
            </a:endParaRPr>
          </a:p>
        </p:txBody>
      </p:sp>
      <p:sp>
        <p:nvSpPr>
          <p:cNvPr id="3" name="Rectangle 2">
            <a:extLst>
              <a:ext uri="{FF2B5EF4-FFF2-40B4-BE49-F238E27FC236}">
                <a16:creationId xmlns:a16="http://schemas.microsoft.com/office/drawing/2014/main" id="{EDBFEA6F-E510-4841-84BE-710BF7907D60}"/>
              </a:ext>
            </a:extLst>
          </p:cNvPr>
          <p:cNvSpPr/>
          <p:nvPr/>
        </p:nvSpPr>
        <p:spPr>
          <a:xfrm>
            <a:off x="7593496" y="2828234"/>
            <a:ext cx="1137477" cy="309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a:cs typeface="Times New Roman"/>
              </a:rPr>
              <a:t>Search()</a:t>
            </a:r>
          </a:p>
        </p:txBody>
      </p:sp>
      <p:sp>
        <p:nvSpPr>
          <p:cNvPr id="4" name="Rectangle 3">
            <a:extLst>
              <a:ext uri="{FF2B5EF4-FFF2-40B4-BE49-F238E27FC236}">
                <a16:creationId xmlns:a16="http://schemas.microsoft.com/office/drawing/2014/main" id="{56677877-9581-44F5-8FF2-EA12904A5598}"/>
              </a:ext>
            </a:extLst>
          </p:cNvPr>
          <p:cNvSpPr/>
          <p:nvPr/>
        </p:nvSpPr>
        <p:spPr>
          <a:xfrm>
            <a:off x="6498492" y="597876"/>
            <a:ext cx="1543537" cy="7913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solidFill>
                <a:schemeClr val="tx1"/>
              </a:solidFill>
              <a:latin typeface="Times New Roman"/>
              <a:cs typeface="Times New Roman"/>
            </a:endParaRPr>
          </a:p>
        </p:txBody>
      </p:sp>
      <p:sp>
        <p:nvSpPr>
          <p:cNvPr id="10" name="TextBox 9">
            <a:extLst>
              <a:ext uri="{FF2B5EF4-FFF2-40B4-BE49-F238E27FC236}">
                <a16:creationId xmlns:a16="http://schemas.microsoft.com/office/drawing/2014/main" id="{89C0F57C-5CE4-4C87-A8D2-5012B2BCC219}"/>
              </a:ext>
            </a:extLst>
          </p:cNvPr>
          <p:cNvSpPr txBox="1"/>
          <p:nvPr/>
        </p:nvSpPr>
        <p:spPr>
          <a:xfrm>
            <a:off x="6405929" y="436929"/>
            <a:ext cx="1717430"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600" b="1" dirty="0">
              <a:latin typeface="Times New Roman"/>
              <a:ea typeface="+mn-lt"/>
              <a:cs typeface="+mn-lt"/>
            </a:endParaRPr>
          </a:p>
          <a:p>
            <a:pPr algn="ctr"/>
            <a:r>
              <a:rPr lang="en-US" sz="1600" b="1" dirty="0">
                <a:latin typeface="Times New Roman"/>
                <a:cs typeface="Times New Roman"/>
              </a:rPr>
              <a:t>House Price Prediction</a:t>
            </a:r>
          </a:p>
        </p:txBody>
      </p:sp>
    </p:spTree>
    <p:extLst>
      <p:ext uri="{BB962C8B-B14F-4D97-AF65-F5344CB8AC3E}">
        <p14:creationId xmlns:p14="http://schemas.microsoft.com/office/powerpoint/2010/main" val="2928790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 name="Rectangle 12">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7" name="Freeform: Shape 16">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sp>
        <p:nvSpPr>
          <p:cNvPr id="12" name="Title 1">
            <a:extLst>
              <a:ext uri="{FF2B5EF4-FFF2-40B4-BE49-F238E27FC236}">
                <a16:creationId xmlns:a16="http://schemas.microsoft.com/office/drawing/2014/main" id="{D26E34CF-E81B-4AC4-8B89-D8306FE89921}"/>
              </a:ext>
            </a:extLst>
          </p:cNvPr>
          <p:cNvSpPr>
            <a:spLocks noGrp="1"/>
          </p:cNvSpPr>
          <p:nvPr>
            <p:ph type="title"/>
          </p:nvPr>
        </p:nvSpPr>
        <p:spPr>
          <a:xfrm>
            <a:off x="692244" y="2550197"/>
            <a:ext cx="1863713" cy="1466827"/>
          </a:xfrm>
        </p:spPr>
        <p:txBody>
          <a:bodyPr vert="horz" lIns="91440" tIns="45720" rIns="91440" bIns="45720" rtlCol="0" anchor="b">
            <a:normAutofit/>
          </a:bodyPr>
          <a:lstStyle/>
          <a:p>
            <a:r>
              <a:rPr lang="en-IN" sz="2600" dirty="0"/>
              <a:t>Graphical</a:t>
            </a:r>
            <a:r>
              <a:rPr lang="en-IN" sz="2800" dirty="0"/>
              <a:t> User Interface </a:t>
            </a:r>
            <a:endParaRPr lang="en-US" sz="2800" b="0" i="0" kern="1200">
              <a:solidFill>
                <a:srgbClr val="EBEBEB"/>
              </a:solidFill>
              <a:latin typeface="+mj-lt"/>
            </a:endParaRPr>
          </a:p>
        </p:txBody>
      </p:sp>
      <p:sp>
        <p:nvSpPr>
          <p:cNvPr id="16" name="CustomShape 3">
            <a:extLst>
              <a:ext uri="{FF2B5EF4-FFF2-40B4-BE49-F238E27FC236}">
                <a16:creationId xmlns:a16="http://schemas.microsoft.com/office/drawing/2014/main" id="{EBA39890-B5CB-4B83-B0BC-78FA1189E740}"/>
              </a:ext>
            </a:extLst>
          </p:cNvPr>
          <p:cNvSpPr/>
          <p:nvPr/>
        </p:nvSpPr>
        <p:spPr>
          <a:xfrm>
            <a:off x="5004970" y="91813"/>
            <a:ext cx="3820787" cy="70668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pPr>
            <a:r>
              <a:rPr lang="en-IN" sz="2800" dirty="0">
                <a:solidFill>
                  <a:srgbClr val="C00000"/>
                </a:solidFill>
              </a:rPr>
              <a:t>Android Application</a:t>
            </a:r>
            <a:endParaRPr lang="en-IN" sz="2800" b="0" strike="noStrike" spc="-1" dirty="0">
              <a:solidFill>
                <a:srgbClr val="C00000"/>
              </a:solidFill>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D82A43A6-E300-40ED-9A7C-E14D9F0D92C2}"/>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26</a:t>
            </a:fld>
            <a:endParaRPr lang="en-IN" sz="2800" b="0" strike="noStrike" spc="-1">
              <a:latin typeface="Times New Roman"/>
            </a:endParaRPr>
          </a:p>
        </p:txBody>
      </p:sp>
      <p:pic>
        <p:nvPicPr>
          <p:cNvPr id="6" name="Picture 6" descr="Graphical user interface, text, application&#10;&#10;Description automatically generated">
            <a:extLst>
              <a:ext uri="{FF2B5EF4-FFF2-40B4-BE49-F238E27FC236}">
                <a16:creationId xmlns:a16="http://schemas.microsoft.com/office/drawing/2014/main" id="{975D0D5F-5EF7-4582-B673-8774DF989DAE}"/>
              </a:ext>
            </a:extLst>
          </p:cNvPr>
          <p:cNvPicPr>
            <a:picLocks noGrp="1" noChangeAspect="1"/>
          </p:cNvPicPr>
          <p:nvPr>
            <p:ph idx="1"/>
          </p:nvPr>
        </p:nvPicPr>
        <p:blipFill>
          <a:blip r:embed="rId2"/>
          <a:stretch>
            <a:fillRect/>
          </a:stretch>
        </p:blipFill>
        <p:spPr>
          <a:xfrm>
            <a:off x="3434020" y="675775"/>
            <a:ext cx="3036346" cy="5543971"/>
          </a:xfrm>
        </p:spPr>
      </p:pic>
      <p:pic>
        <p:nvPicPr>
          <p:cNvPr id="7" name="Picture 8" descr="A picture containing diagram&#10;&#10;Description automatically generated">
            <a:extLst>
              <a:ext uri="{FF2B5EF4-FFF2-40B4-BE49-F238E27FC236}">
                <a16:creationId xmlns:a16="http://schemas.microsoft.com/office/drawing/2014/main" id="{8910D03F-2EC0-4790-9C82-D5A37BDED49E}"/>
              </a:ext>
            </a:extLst>
          </p:cNvPr>
          <p:cNvPicPr>
            <a:picLocks noChangeAspect="1"/>
          </p:cNvPicPr>
          <p:nvPr/>
        </p:nvPicPr>
        <p:blipFill>
          <a:blip r:embed="rId3"/>
          <a:stretch>
            <a:fillRect/>
          </a:stretch>
        </p:blipFill>
        <p:spPr>
          <a:xfrm>
            <a:off x="6982327" y="679784"/>
            <a:ext cx="3019926" cy="5546528"/>
          </a:xfrm>
          <a:prstGeom prst="rect">
            <a:avLst/>
          </a:prstGeom>
        </p:spPr>
      </p:pic>
    </p:spTree>
    <p:extLst>
      <p:ext uri="{BB962C8B-B14F-4D97-AF65-F5344CB8AC3E}">
        <p14:creationId xmlns:p14="http://schemas.microsoft.com/office/powerpoint/2010/main" val="335101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ustomShape 3">
            <a:extLst>
              <a:ext uri="{FF2B5EF4-FFF2-40B4-BE49-F238E27FC236}">
                <a16:creationId xmlns:a16="http://schemas.microsoft.com/office/drawing/2014/main" id="{89E6C305-0B07-4E31-B12F-05F67D67BF7E}"/>
              </a:ext>
            </a:extLst>
          </p:cNvPr>
          <p:cNvSpPr/>
          <p:nvPr/>
        </p:nvSpPr>
        <p:spPr>
          <a:xfrm>
            <a:off x="1207147" y="680001"/>
            <a:ext cx="8825658" cy="58638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b">
            <a:normAutofit/>
          </a:bodyPr>
          <a:lstStyle/>
          <a:p>
            <a:pPr defTabSz="457200">
              <a:lnSpc>
                <a:spcPct val="90000"/>
              </a:lnSpc>
              <a:spcBef>
                <a:spcPct val="0"/>
              </a:spcBef>
              <a:spcAft>
                <a:spcPts val="600"/>
              </a:spcAft>
            </a:pPr>
            <a:r>
              <a:rPr lang="en-US" sz="3600">
                <a:solidFill>
                  <a:schemeClr val="bg2"/>
                </a:solidFill>
                <a:latin typeface="+mj-lt"/>
                <a:ea typeface="+mj-ea"/>
                <a:cs typeface="+mj-cs"/>
              </a:rPr>
              <a:t>Web Application</a:t>
            </a:r>
            <a:endParaRPr lang="en-US" sz="3600" strike="noStrike" spc="-1">
              <a:solidFill>
                <a:schemeClr val="bg2"/>
              </a:solidFill>
              <a:latin typeface="+mj-lt"/>
              <a:ea typeface="+mj-ea"/>
              <a:cs typeface="+mj-cs"/>
            </a:endParaRPr>
          </a:p>
        </p:txBody>
      </p:sp>
      <p:sp>
        <p:nvSpPr>
          <p:cNvPr id="2" name="Slide Number Placeholder 1">
            <a:extLst>
              <a:ext uri="{FF2B5EF4-FFF2-40B4-BE49-F238E27FC236}">
                <a16:creationId xmlns:a16="http://schemas.microsoft.com/office/drawing/2014/main" id="{51CFD5F6-5546-4CD4-B0A7-0EE03F26B37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FFA9530C-6CE7-43B5-97B0-9BA7B251C924}" type="slidenum">
              <a:rPr lang="en-US" strike="noStrike" spc="-1" smtClean="0"/>
              <a:pPr>
                <a:spcAft>
                  <a:spcPts val="600"/>
                </a:spcAft>
              </a:pPr>
              <a:t>27</a:t>
            </a:fld>
            <a:endParaRPr lang="en-US" strike="noStrike" spc="-1"/>
          </a:p>
        </p:txBody>
      </p:sp>
      <p:pic>
        <p:nvPicPr>
          <p:cNvPr id="5" name="Picture 5" descr="A picture containing diagram&#10;&#10;Description automatically generated">
            <a:extLst>
              <a:ext uri="{FF2B5EF4-FFF2-40B4-BE49-F238E27FC236}">
                <a16:creationId xmlns:a16="http://schemas.microsoft.com/office/drawing/2014/main" id="{03D28AAC-E76B-49E5-8BDB-F8B9B6FBC515}"/>
              </a:ext>
            </a:extLst>
          </p:cNvPr>
          <p:cNvPicPr>
            <a:picLocks noChangeAspect="1"/>
          </p:cNvPicPr>
          <p:nvPr/>
        </p:nvPicPr>
        <p:blipFill>
          <a:blip r:embed="rId3"/>
          <a:stretch>
            <a:fillRect/>
          </a:stretch>
        </p:blipFill>
        <p:spPr>
          <a:xfrm>
            <a:off x="1311058" y="1315332"/>
            <a:ext cx="9131471" cy="4550928"/>
          </a:xfrm>
          <a:prstGeom prst="rect">
            <a:avLst/>
          </a:prstGeom>
        </p:spPr>
      </p:pic>
      <p:sp>
        <p:nvSpPr>
          <p:cNvPr id="11" name="CustomShape 3">
            <a:extLst>
              <a:ext uri="{FF2B5EF4-FFF2-40B4-BE49-F238E27FC236}">
                <a16:creationId xmlns:a16="http://schemas.microsoft.com/office/drawing/2014/main" id="{57390C3E-8580-4D6D-A2AC-9849AF91B4E6}"/>
              </a:ext>
            </a:extLst>
          </p:cNvPr>
          <p:cNvSpPr/>
          <p:nvPr/>
        </p:nvSpPr>
        <p:spPr>
          <a:xfrm>
            <a:off x="4933640" y="5961808"/>
            <a:ext cx="1967659" cy="37761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b">
            <a:noAutofit/>
          </a:bodyPr>
          <a:lstStyle/>
          <a:p>
            <a:pPr defTabSz="457200">
              <a:lnSpc>
                <a:spcPct val="90000"/>
              </a:lnSpc>
              <a:spcBef>
                <a:spcPct val="0"/>
              </a:spcBef>
              <a:spcAft>
                <a:spcPts val="600"/>
              </a:spcAft>
            </a:pPr>
            <a:r>
              <a:rPr lang="en-US" sz="2400" dirty="0">
                <a:solidFill>
                  <a:schemeClr val="bg2"/>
                </a:solidFill>
                <a:latin typeface="+mj-lt"/>
                <a:ea typeface="+mj-ea"/>
                <a:cs typeface="+mj-cs"/>
              </a:rPr>
              <a:t>Home Page</a:t>
            </a:r>
            <a:endParaRPr lang="en-US" sz="2400" strike="noStrike" dirty="0">
              <a:solidFill>
                <a:schemeClr val="bg2"/>
              </a:solidFill>
              <a:latin typeface="+mj-lt"/>
              <a:ea typeface="+mj-ea"/>
              <a:cs typeface="+mj-cs"/>
            </a:endParaRPr>
          </a:p>
        </p:txBody>
      </p:sp>
    </p:spTree>
    <p:extLst>
      <p:ext uri="{BB962C8B-B14F-4D97-AF65-F5344CB8AC3E}">
        <p14:creationId xmlns:p14="http://schemas.microsoft.com/office/powerpoint/2010/main" val="163147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id="{51CFD5F6-5546-4CD4-B0A7-0EE03F26B37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FFA9530C-6CE7-43B5-97B0-9BA7B251C924}" type="slidenum">
              <a:rPr lang="en-US" strike="noStrike" spc="-1" smtClean="0"/>
              <a:pPr>
                <a:spcAft>
                  <a:spcPts val="600"/>
                </a:spcAft>
              </a:pPr>
              <a:t>28</a:t>
            </a:fld>
            <a:endParaRPr lang="en-US" strike="noStrike" spc="-1"/>
          </a:p>
        </p:txBody>
      </p:sp>
      <p:sp>
        <p:nvSpPr>
          <p:cNvPr id="11" name="CustomShape 3">
            <a:extLst>
              <a:ext uri="{FF2B5EF4-FFF2-40B4-BE49-F238E27FC236}">
                <a16:creationId xmlns:a16="http://schemas.microsoft.com/office/drawing/2014/main" id="{57390C3E-8580-4D6D-A2AC-9849AF91B4E6}"/>
              </a:ext>
            </a:extLst>
          </p:cNvPr>
          <p:cNvSpPr/>
          <p:nvPr/>
        </p:nvSpPr>
        <p:spPr>
          <a:xfrm>
            <a:off x="3831028" y="5828415"/>
            <a:ext cx="3568963" cy="46596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b">
            <a:noAutofit/>
          </a:bodyPr>
          <a:lstStyle/>
          <a:p>
            <a:pPr defTabSz="457200">
              <a:lnSpc>
                <a:spcPct val="90000"/>
              </a:lnSpc>
              <a:spcBef>
                <a:spcPct val="0"/>
              </a:spcBef>
              <a:spcAft>
                <a:spcPts val="600"/>
              </a:spcAft>
            </a:pPr>
            <a:r>
              <a:rPr lang="en-US" sz="2400" dirty="0">
                <a:solidFill>
                  <a:schemeClr val="bg2"/>
                </a:solidFill>
                <a:latin typeface="+mj-lt"/>
                <a:ea typeface="+mj-ea"/>
                <a:cs typeface="+mj-cs"/>
              </a:rPr>
              <a:t>Add Property Details</a:t>
            </a:r>
            <a:endParaRPr lang="en-US" sz="2400" strike="noStrike" dirty="0">
              <a:solidFill>
                <a:schemeClr val="bg2"/>
              </a:solidFill>
              <a:latin typeface="+mj-lt"/>
              <a:ea typeface="+mj-ea"/>
              <a:cs typeface="+mj-cs"/>
            </a:endParaRPr>
          </a:p>
        </p:txBody>
      </p:sp>
      <p:pic>
        <p:nvPicPr>
          <p:cNvPr id="3" name="Picture 3" descr="Graphical user interface, website&#10;&#10;Description automatically generated">
            <a:extLst>
              <a:ext uri="{FF2B5EF4-FFF2-40B4-BE49-F238E27FC236}">
                <a16:creationId xmlns:a16="http://schemas.microsoft.com/office/drawing/2014/main" id="{91857846-DC10-4DF2-91A0-54538AB5A438}"/>
              </a:ext>
            </a:extLst>
          </p:cNvPr>
          <p:cNvPicPr>
            <a:picLocks noChangeAspect="1"/>
          </p:cNvPicPr>
          <p:nvPr/>
        </p:nvPicPr>
        <p:blipFill>
          <a:blip r:embed="rId3"/>
          <a:stretch>
            <a:fillRect/>
          </a:stretch>
        </p:blipFill>
        <p:spPr>
          <a:xfrm>
            <a:off x="1132600" y="1068930"/>
            <a:ext cx="8983414" cy="4710113"/>
          </a:xfrm>
          <a:prstGeom prst="rect">
            <a:avLst/>
          </a:prstGeom>
        </p:spPr>
      </p:pic>
    </p:spTree>
    <p:extLst>
      <p:ext uri="{BB962C8B-B14F-4D97-AF65-F5344CB8AC3E}">
        <p14:creationId xmlns:p14="http://schemas.microsoft.com/office/powerpoint/2010/main" val="3368814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id="{51CFD5F6-5546-4CD4-B0A7-0EE03F26B37F}"/>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FFA9530C-6CE7-43B5-97B0-9BA7B251C924}" type="slidenum">
              <a:rPr lang="en-US" strike="noStrike" spc="-1" smtClean="0"/>
              <a:pPr>
                <a:spcAft>
                  <a:spcPts val="600"/>
                </a:spcAft>
              </a:pPr>
              <a:t>29</a:t>
            </a:fld>
            <a:endParaRPr lang="en-US" strike="noStrike" spc="-1"/>
          </a:p>
        </p:txBody>
      </p:sp>
      <p:sp>
        <p:nvSpPr>
          <p:cNvPr id="11" name="CustomShape 3">
            <a:extLst>
              <a:ext uri="{FF2B5EF4-FFF2-40B4-BE49-F238E27FC236}">
                <a16:creationId xmlns:a16="http://schemas.microsoft.com/office/drawing/2014/main" id="{57390C3E-8580-4D6D-A2AC-9849AF91B4E6}"/>
              </a:ext>
            </a:extLst>
          </p:cNvPr>
          <p:cNvSpPr/>
          <p:nvPr/>
        </p:nvSpPr>
        <p:spPr>
          <a:xfrm>
            <a:off x="4363384" y="5817977"/>
            <a:ext cx="2514690" cy="46596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b">
            <a:noAutofit/>
          </a:bodyPr>
          <a:lstStyle/>
          <a:p>
            <a:pPr defTabSz="457200">
              <a:lnSpc>
                <a:spcPct val="90000"/>
              </a:lnSpc>
              <a:spcBef>
                <a:spcPct val="0"/>
              </a:spcBef>
              <a:spcAft>
                <a:spcPts val="600"/>
              </a:spcAft>
            </a:pPr>
            <a:r>
              <a:rPr lang="en-US" sz="2400" dirty="0">
                <a:solidFill>
                  <a:schemeClr val="bg2"/>
                </a:solidFill>
                <a:latin typeface="+mj-lt"/>
                <a:ea typeface="+mj-ea"/>
                <a:cs typeface="+mj-cs"/>
              </a:rPr>
              <a:t>Price Prediction</a:t>
            </a:r>
            <a:endParaRPr lang="en-US" sz="2400" strike="noStrike" dirty="0">
              <a:solidFill>
                <a:schemeClr val="bg2"/>
              </a:solidFill>
              <a:latin typeface="+mj-lt"/>
              <a:ea typeface="+mj-ea"/>
              <a:cs typeface="+mj-cs"/>
            </a:endParaRPr>
          </a:p>
        </p:txBody>
      </p:sp>
      <p:pic>
        <p:nvPicPr>
          <p:cNvPr id="4" name="Picture 4" descr="Graphical user interface, text, application&#10;&#10;Description automatically generated">
            <a:extLst>
              <a:ext uri="{FF2B5EF4-FFF2-40B4-BE49-F238E27FC236}">
                <a16:creationId xmlns:a16="http://schemas.microsoft.com/office/drawing/2014/main" id="{D439EC8E-DD83-415A-81BB-FB9ABE1D10B6}"/>
              </a:ext>
            </a:extLst>
          </p:cNvPr>
          <p:cNvPicPr>
            <a:picLocks noChangeAspect="1"/>
          </p:cNvPicPr>
          <p:nvPr/>
        </p:nvPicPr>
        <p:blipFill>
          <a:blip r:embed="rId3"/>
          <a:stretch>
            <a:fillRect/>
          </a:stretch>
        </p:blipFill>
        <p:spPr>
          <a:xfrm>
            <a:off x="1123167" y="1137880"/>
            <a:ext cx="8995775" cy="4728379"/>
          </a:xfrm>
          <a:prstGeom prst="rect">
            <a:avLst/>
          </a:prstGeom>
        </p:spPr>
      </p:pic>
    </p:spTree>
    <p:extLst>
      <p:ext uri="{BB962C8B-B14F-4D97-AF65-F5344CB8AC3E}">
        <p14:creationId xmlns:p14="http://schemas.microsoft.com/office/powerpoint/2010/main" val="264716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1154880" y="973800"/>
            <a:ext cx="8760960" cy="706680"/>
          </a:xfrm>
          <a:prstGeom prst="rect">
            <a:avLst/>
          </a:prstGeom>
          <a:noFill/>
          <a:ln>
            <a:noFill/>
          </a:ln>
        </p:spPr>
        <p:txBody>
          <a:bodyPr anchor="ctr">
            <a:noAutofit/>
          </a:bodyPr>
          <a:lstStyle/>
          <a:p>
            <a:pPr>
              <a:lnSpc>
                <a:spcPct val="100000"/>
              </a:lnSpc>
            </a:pPr>
            <a:r>
              <a:rPr lang="en-US" sz="4000" b="0" strike="noStrike" spc="-1" dirty="0">
                <a:solidFill>
                  <a:srgbClr val="EBEBEB"/>
                </a:solidFill>
                <a:latin typeface="Century Gothic"/>
              </a:rPr>
              <a:t>Introduction</a:t>
            </a:r>
            <a:endParaRPr lang="en-US" sz="3600" b="0" strike="noStrike" spc="-1" dirty="0">
              <a:solidFill>
                <a:srgbClr val="000000"/>
              </a:solidFill>
              <a:latin typeface="Century Gothic"/>
            </a:endParaRPr>
          </a:p>
        </p:txBody>
      </p:sp>
      <p:sp>
        <p:nvSpPr>
          <p:cNvPr id="3" name="Slide Number Placeholder 2">
            <a:extLst>
              <a:ext uri="{FF2B5EF4-FFF2-40B4-BE49-F238E27FC236}">
                <a16:creationId xmlns:a16="http://schemas.microsoft.com/office/drawing/2014/main" id="{56F73376-1712-46F8-95CD-4D5454DB1098}"/>
              </a:ext>
            </a:extLst>
          </p:cNvPr>
          <p:cNvSpPr>
            <a:spLocks noGrp="1"/>
          </p:cNvSpPr>
          <p:nvPr>
            <p:ph type="sldNum" sz="quarter" idx="12"/>
          </p:nvPr>
        </p:nvSpPr>
        <p:spPr/>
        <p:txBody>
          <a:bodyPr/>
          <a:lstStyle/>
          <a:p>
            <a:fld id="{D57F1E4F-1CFF-5643-939E-217C01CDF565}" type="slidenum">
              <a:rPr lang="en-US" dirty="0"/>
              <a:pPr/>
              <a:t>3</a:t>
            </a:fld>
            <a:endParaRPr lang="en-US"/>
          </a:p>
        </p:txBody>
      </p:sp>
      <p:sp>
        <p:nvSpPr>
          <p:cNvPr id="6" name="TextShape 2">
            <a:extLst>
              <a:ext uri="{FF2B5EF4-FFF2-40B4-BE49-F238E27FC236}">
                <a16:creationId xmlns:a16="http://schemas.microsoft.com/office/drawing/2014/main" id="{E755C833-4933-445D-9803-B454AA2DA9B6}"/>
              </a:ext>
            </a:extLst>
          </p:cNvPr>
          <p:cNvSpPr txBox="1"/>
          <p:nvPr/>
        </p:nvSpPr>
        <p:spPr>
          <a:xfrm>
            <a:off x="955292" y="2449929"/>
            <a:ext cx="10331377" cy="3735525"/>
          </a:xfrm>
          <a:prstGeom prst="rect">
            <a:avLst/>
          </a:prstGeom>
          <a:noFill/>
          <a:ln>
            <a:noFill/>
          </a:ln>
        </p:spPr>
        <p:txBody>
          <a:bodyPr lIns="91440" tIns="45720" rIns="91440" bIns="4572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lgn="just">
              <a:spcBef>
                <a:spcPts val="1001"/>
              </a:spcBef>
            </a:pPr>
            <a:endParaRPr lang="en-US" sz="2200" spc="-1" dirty="0">
              <a:latin typeface="Century Gothic"/>
              <a:ea typeface="+mn-lt"/>
              <a:cs typeface="+mn-lt"/>
            </a:endParaRPr>
          </a:p>
          <a:p>
            <a:pPr marL="342900" indent="-342265" algn="just">
              <a:spcBef>
                <a:spcPts val="1001"/>
              </a:spcBef>
              <a:buClr>
                <a:srgbClr val="B31166"/>
              </a:buClr>
              <a:buSzPct val="80000"/>
              <a:buFont typeface="Wingdings 3"/>
              <a:buChar char=""/>
            </a:pPr>
            <a:r>
              <a:rPr lang="en-US" sz="2200" spc="-1" dirty="0">
                <a:latin typeface="Century Gothic"/>
                <a:ea typeface="+mn-lt"/>
                <a:cs typeface="+mn-lt"/>
              </a:rPr>
              <a:t>Every single organization in today’s real estate business is operating fruitfully to achieve a competitive edge over alternative competitors. There is a need to simplify the process for a normal human being while providing the best results. </a:t>
            </a:r>
            <a:endParaRPr lang="en-US" sz="2200" spc="-1">
              <a:ea typeface="+mn-lt"/>
              <a:cs typeface="+mn-lt"/>
            </a:endParaRPr>
          </a:p>
          <a:p>
            <a:pPr marL="342900" indent="-342265" algn="just">
              <a:spcBef>
                <a:spcPts val="1001"/>
              </a:spcBef>
              <a:buClr>
                <a:srgbClr val="B31166"/>
              </a:buClr>
              <a:buSzPct val="80000"/>
              <a:buFont typeface="Wingdings 3"/>
              <a:buChar char=""/>
            </a:pPr>
            <a:r>
              <a:rPr lang="en-US" sz="2200" spc="-1" dirty="0">
                <a:ea typeface="+mn-lt"/>
                <a:cs typeface="+mn-lt"/>
              </a:rPr>
              <a:t>The world is shifting from manual to automated systems. The objective of our project is to reduce the problems faced by the customer. Proposed work aims at predicting the price of houses based on different features  and also measure the facilities available nearby the location.</a:t>
            </a:r>
            <a:endParaRPr lang="en-US" sz="2200">
              <a:ea typeface="+mn-lt"/>
              <a:cs typeface="+mn-lt"/>
            </a:endParaRPr>
          </a:p>
          <a:p>
            <a:pPr marL="342900" indent="-342265" algn="just">
              <a:spcBef>
                <a:spcPts val="1001"/>
              </a:spcBef>
              <a:buClr>
                <a:srgbClr val="B31166"/>
              </a:buClr>
              <a:buSzPct val="80000"/>
              <a:buFont typeface="Wingdings 3"/>
              <a:buChar char=""/>
            </a:pPr>
            <a:endParaRPr lang="en-US" sz="2200" spc="-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22C7-F1D3-4DFF-A24D-683DFED8702B}"/>
              </a:ext>
            </a:extLst>
          </p:cNvPr>
          <p:cNvSpPr>
            <a:spLocks noGrp="1"/>
          </p:cNvSpPr>
          <p:nvPr>
            <p:ph type="title"/>
          </p:nvPr>
        </p:nvSpPr>
        <p:spPr/>
        <p:txBody>
          <a:bodyPr/>
          <a:lstStyle/>
          <a:p>
            <a:r>
              <a:rPr lang="en-IN" dirty="0"/>
              <a:t>Future Enhancements</a:t>
            </a:r>
            <a:endParaRPr lang="en-US" dirty="0"/>
          </a:p>
        </p:txBody>
      </p:sp>
      <p:sp>
        <p:nvSpPr>
          <p:cNvPr id="3" name="Content Placeholder 2">
            <a:extLst>
              <a:ext uri="{FF2B5EF4-FFF2-40B4-BE49-F238E27FC236}">
                <a16:creationId xmlns:a16="http://schemas.microsoft.com/office/drawing/2014/main" id="{B1C9FB8C-DCEA-4C93-BC55-F589EA9918AD}"/>
              </a:ext>
            </a:extLst>
          </p:cNvPr>
          <p:cNvSpPr>
            <a:spLocks noGrp="1"/>
          </p:cNvSpPr>
          <p:nvPr>
            <p:ph idx="1"/>
          </p:nvPr>
        </p:nvSpPr>
        <p:spPr>
          <a:xfrm>
            <a:off x="1154954" y="2814053"/>
            <a:ext cx="9196632" cy="3416300"/>
          </a:xfrm>
        </p:spPr>
        <p:txBody>
          <a:bodyPr vert="horz" lIns="91440" tIns="45720" rIns="91440" bIns="45720" rtlCol="0" anchor="t">
            <a:normAutofit/>
          </a:bodyPr>
          <a:lstStyle/>
          <a:p>
            <a:r>
              <a:rPr lang="en-US" sz="2000" dirty="0"/>
              <a:t>Add </a:t>
            </a:r>
            <a:r>
              <a:rPr lang="en-US" sz="2000" dirty="0">
                <a:ea typeface="+mn-lt"/>
                <a:cs typeface="+mn-lt"/>
              </a:rPr>
              <a:t>Additional features like air quality and crime rate etc.</a:t>
            </a:r>
          </a:p>
          <a:p>
            <a:r>
              <a:rPr lang="en-US" sz="2000" dirty="0">
                <a:ea typeface="+mn-lt"/>
                <a:cs typeface="+mn-lt"/>
              </a:rPr>
              <a:t>Expanding it to other cities.</a:t>
            </a:r>
          </a:p>
          <a:p>
            <a:r>
              <a:rPr lang="en-US" sz="2000" dirty="0">
                <a:ea typeface="+mn-lt"/>
                <a:cs typeface="+mn-lt"/>
              </a:rPr>
              <a:t>To make the system even more informative and user-friendly.</a:t>
            </a:r>
          </a:p>
          <a:p>
            <a:r>
              <a:rPr lang="en-US" sz="2000" dirty="0">
                <a:ea typeface="+mn-lt"/>
                <a:cs typeface="+mn-lt"/>
              </a:rPr>
              <a:t>Including Google map facility.</a:t>
            </a:r>
          </a:p>
          <a:p>
            <a:r>
              <a:rPr lang="en-US" sz="2000" dirty="0">
                <a:ea typeface="+mn-lt"/>
                <a:cs typeface="+mn-lt"/>
              </a:rPr>
              <a:t>Add a facility to contact owner directly.</a:t>
            </a:r>
          </a:p>
          <a:p>
            <a:r>
              <a:rPr lang="en-US" sz="2000" dirty="0"/>
              <a:t>Develop an Advanced Real Estate System.</a:t>
            </a:r>
          </a:p>
        </p:txBody>
      </p:sp>
      <p:sp>
        <p:nvSpPr>
          <p:cNvPr id="4" name="Slide Number Placeholder 3">
            <a:extLst>
              <a:ext uri="{FF2B5EF4-FFF2-40B4-BE49-F238E27FC236}">
                <a16:creationId xmlns:a16="http://schemas.microsoft.com/office/drawing/2014/main" id="{EBD6E068-A0F9-425A-A8B1-1EA91053DCB5}"/>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30</a:t>
            </a:fld>
            <a:endParaRPr lang="en-IN" sz="2800" b="0" strike="noStrike" spc="-1">
              <a:latin typeface="Times New Roman"/>
            </a:endParaRPr>
          </a:p>
        </p:txBody>
      </p:sp>
    </p:spTree>
    <p:extLst>
      <p:ext uri="{BB962C8B-B14F-4D97-AF65-F5344CB8AC3E}">
        <p14:creationId xmlns:p14="http://schemas.microsoft.com/office/powerpoint/2010/main" val="1315759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7B83-D8A1-4214-AF31-C4530BBB3638}"/>
              </a:ext>
            </a:extLst>
          </p:cNvPr>
          <p:cNvSpPr>
            <a:spLocks noGrp="1"/>
          </p:cNvSpPr>
          <p:nvPr>
            <p:ph type="title"/>
          </p:nvPr>
        </p:nvSpPr>
        <p:spPr/>
        <p:txBody>
          <a:bodyPr/>
          <a:lstStyle/>
          <a:p>
            <a:r>
              <a:rPr lang="en-IN" dirty="0"/>
              <a:t>Conclusion</a:t>
            </a:r>
            <a:endParaRPr lang="en-US" dirty="0"/>
          </a:p>
        </p:txBody>
      </p:sp>
      <p:sp>
        <p:nvSpPr>
          <p:cNvPr id="3" name="Content Placeholder 2">
            <a:extLst>
              <a:ext uri="{FF2B5EF4-FFF2-40B4-BE49-F238E27FC236}">
                <a16:creationId xmlns:a16="http://schemas.microsoft.com/office/drawing/2014/main" id="{EF6F7210-D95E-4A33-A480-005AFC6B9B97}"/>
              </a:ext>
            </a:extLst>
          </p:cNvPr>
          <p:cNvSpPr>
            <a:spLocks noGrp="1"/>
          </p:cNvSpPr>
          <p:nvPr>
            <p:ph idx="1"/>
          </p:nvPr>
        </p:nvSpPr>
        <p:spPr>
          <a:xfrm>
            <a:off x="1047493" y="2312311"/>
            <a:ext cx="10293170" cy="3791401"/>
          </a:xfrm>
        </p:spPr>
        <p:txBody>
          <a:bodyPr vert="horz" lIns="91440" tIns="45720" rIns="91440" bIns="45720" rtlCol="0" anchor="t">
            <a:normAutofit/>
          </a:bodyPr>
          <a:lstStyle/>
          <a:p>
            <a:pPr marL="635" indent="0" algn="just">
              <a:lnSpc>
                <a:spcPct val="110000"/>
              </a:lnSpc>
              <a:spcBef>
                <a:spcPts val="1001"/>
              </a:spcBef>
              <a:buNone/>
            </a:pPr>
            <a:endParaRPr lang="en-US" dirty="0">
              <a:ea typeface="+mn-lt"/>
              <a:cs typeface="+mn-lt"/>
            </a:endParaRPr>
          </a:p>
          <a:p>
            <a:pPr algn="just">
              <a:lnSpc>
                <a:spcPct val="110000"/>
              </a:lnSpc>
            </a:pPr>
            <a:r>
              <a:rPr lang="en-US" dirty="0">
                <a:ea typeface="+mn-lt"/>
                <a:cs typeface="+mn-lt"/>
              </a:rPr>
              <a:t>In this project we uses the most fundamental machine learning algorithms and different kinds of models are used.</a:t>
            </a:r>
          </a:p>
          <a:p>
            <a:pPr algn="just">
              <a:lnSpc>
                <a:spcPct val="110000"/>
              </a:lnSpc>
            </a:pPr>
            <a:r>
              <a:rPr lang="en-US" dirty="0">
                <a:ea typeface="+mn-lt"/>
                <a:cs typeface="+mn-lt"/>
              </a:rPr>
              <a:t>Work is implemented using Scikit-Learn machine learning tool. </a:t>
            </a:r>
            <a:endParaRPr lang="en-US">
              <a:solidFill>
                <a:srgbClr val="404040"/>
              </a:solidFill>
              <a:ea typeface="+mn-lt"/>
              <a:cs typeface="+mn-lt"/>
            </a:endParaRPr>
          </a:p>
          <a:p>
            <a:pPr algn="just">
              <a:lnSpc>
                <a:spcPct val="110000"/>
              </a:lnSpc>
            </a:pPr>
            <a:r>
              <a:rPr lang="en-US" dirty="0">
                <a:solidFill>
                  <a:srgbClr val="000000"/>
                </a:solidFill>
                <a:ea typeface="+mn-lt"/>
                <a:cs typeface="+mn-lt"/>
              </a:rPr>
              <a:t>We blended all models together to get more  robust predictions.</a:t>
            </a:r>
            <a:endParaRPr lang="en-US" dirty="0">
              <a:solidFill>
                <a:srgbClr val="404040"/>
              </a:solidFill>
              <a:ea typeface="+mn-lt"/>
              <a:cs typeface="+mn-lt"/>
            </a:endParaRPr>
          </a:p>
          <a:p>
            <a:pPr algn="just">
              <a:lnSpc>
                <a:spcPct val="110000"/>
              </a:lnSpc>
            </a:pPr>
            <a:r>
              <a:rPr lang="en-US" dirty="0">
                <a:ea typeface="+mn-lt"/>
                <a:cs typeface="+mn-lt"/>
              </a:rPr>
              <a:t>The result of this research proved gives an accuracy of more than 85%.</a:t>
            </a:r>
            <a:endParaRPr lang="en-US" dirty="0">
              <a:solidFill>
                <a:srgbClr val="000000"/>
              </a:solidFill>
              <a:ea typeface="+mn-lt"/>
              <a:cs typeface="+mn-lt"/>
            </a:endParaRPr>
          </a:p>
          <a:p>
            <a:pPr algn="just">
              <a:lnSpc>
                <a:spcPct val="110000"/>
              </a:lnSpc>
            </a:pPr>
            <a:r>
              <a:rPr lang="en-US" dirty="0">
                <a:ea typeface="+mn-lt"/>
                <a:cs typeface="+mn-lt"/>
              </a:rPr>
              <a:t>In future the dataset can be prepared with more features and advanced machine learning techniques. </a:t>
            </a:r>
            <a:endParaRPr lang="en-US" dirty="0"/>
          </a:p>
        </p:txBody>
      </p:sp>
      <p:sp>
        <p:nvSpPr>
          <p:cNvPr id="4" name="Slide Number Placeholder 3">
            <a:extLst>
              <a:ext uri="{FF2B5EF4-FFF2-40B4-BE49-F238E27FC236}">
                <a16:creationId xmlns:a16="http://schemas.microsoft.com/office/drawing/2014/main" id="{4354A7E7-A83F-4AD4-BC91-643405FF5F31}"/>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31</a:t>
            </a:fld>
            <a:endParaRPr lang="en-IN" sz="2800" b="0" strike="noStrike" spc="-1">
              <a:latin typeface="Times New Roman"/>
            </a:endParaRPr>
          </a:p>
        </p:txBody>
      </p:sp>
    </p:spTree>
    <p:extLst>
      <p:ext uri="{BB962C8B-B14F-4D97-AF65-F5344CB8AC3E}">
        <p14:creationId xmlns:p14="http://schemas.microsoft.com/office/powerpoint/2010/main" val="2951615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47FA-9788-4FD1-A7BD-2F75481A309A}"/>
              </a:ext>
            </a:extLst>
          </p:cNvPr>
          <p:cNvSpPr>
            <a:spLocks noGrp="1"/>
          </p:cNvSpPr>
          <p:nvPr>
            <p:ph type="title"/>
          </p:nvPr>
        </p:nvSpPr>
        <p:spPr/>
        <p:txBody>
          <a:bodyPr/>
          <a:lstStyle/>
          <a:p>
            <a:pPr algn="ctr"/>
            <a:r>
              <a:rPr lang="en-US" sz="7500" dirty="0"/>
              <a:t>THANK YOU</a:t>
            </a:r>
            <a:endParaRPr lang="en-IN" sz="7500" dirty="0"/>
          </a:p>
        </p:txBody>
      </p:sp>
      <p:sp>
        <p:nvSpPr>
          <p:cNvPr id="3" name="Slide Number Placeholder 2">
            <a:extLst>
              <a:ext uri="{FF2B5EF4-FFF2-40B4-BE49-F238E27FC236}">
                <a16:creationId xmlns:a16="http://schemas.microsoft.com/office/drawing/2014/main" id="{CE4A3CCF-9807-4DD0-97C7-DB2B90651AE6}"/>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32</a:t>
            </a:fld>
            <a:endParaRPr lang="en-IN" sz="2800" b="0" strike="noStrike" spc="-1">
              <a:latin typeface="Times New Roman"/>
            </a:endParaRPr>
          </a:p>
        </p:txBody>
      </p:sp>
    </p:spTree>
    <p:extLst>
      <p:ext uri="{BB962C8B-B14F-4D97-AF65-F5344CB8AC3E}">
        <p14:creationId xmlns:p14="http://schemas.microsoft.com/office/powerpoint/2010/main" val="2867125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473E8E-29E2-4982-807E-D7A443ADBBF8}"/>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4</a:t>
            </a:fld>
            <a:endParaRPr lang="en-IN" sz="2800" b="0" strike="noStrike" spc="-1">
              <a:latin typeface="Times New Roman"/>
            </a:endParaRPr>
          </a:p>
        </p:txBody>
      </p:sp>
      <p:sp>
        <p:nvSpPr>
          <p:cNvPr id="6" name="TextShape 2">
            <a:extLst>
              <a:ext uri="{FF2B5EF4-FFF2-40B4-BE49-F238E27FC236}">
                <a16:creationId xmlns:a16="http://schemas.microsoft.com/office/drawing/2014/main" id="{0BCB10C6-756C-4693-9472-F4800D018EB1}"/>
              </a:ext>
            </a:extLst>
          </p:cNvPr>
          <p:cNvSpPr txBox="1"/>
          <p:nvPr/>
        </p:nvSpPr>
        <p:spPr>
          <a:xfrm>
            <a:off x="944249" y="2082295"/>
            <a:ext cx="10254073" cy="3470483"/>
          </a:xfrm>
          <a:prstGeom prst="rect">
            <a:avLst/>
          </a:prstGeom>
          <a:noFill/>
          <a:ln>
            <a:noFill/>
          </a:ln>
        </p:spPr>
        <p:txBody>
          <a:bodyPr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265" algn="just">
              <a:spcBef>
                <a:spcPts val="1001"/>
              </a:spcBef>
              <a:buClr>
                <a:srgbClr val="B31166"/>
              </a:buClr>
              <a:buSzPct val="80000"/>
              <a:buFont typeface="Wingdings 3" charset="2"/>
              <a:buChar char=""/>
            </a:pPr>
            <a:r>
              <a:rPr lang="en-US" sz="2200" b="0" strike="noStrike" spc="-1" dirty="0">
                <a:latin typeface="Century Gothic"/>
              </a:rPr>
              <a:t>Buying a house is a stressful thing.</a:t>
            </a:r>
            <a:r>
              <a:rPr lang="en-US" sz="2200" spc="-1" dirty="0">
                <a:latin typeface="Century Gothic"/>
              </a:rPr>
              <a:t> </a:t>
            </a:r>
            <a:endParaRPr lang="en-US" sz="2200" b="0" strike="noStrike" spc="-1" dirty="0">
              <a:latin typeface="Century Gothic"/>
            </a:endParaRPr>
          </a:p>
          <a:p>
            <a:pPr marL="342900" indent="-342265" algn="just">
              <a:spcBef>
                <a:spcPts val="1001"/>
              </a:spcBef>
              <a:buClr>
                <a:srgbClr val="B31166"/>
              </a:buClr>
              <a:buSzPct val="80000"/>
              <a:buFont typeface="Wingdings 3" charset="2"/>
              <a:buChar char=""/>
            </a:pPr>
            <a:r>
              <a:rPr lang="en-US" sz="2200" b="0" strike="noStrike" spc="-1" dirty="0">
                <a:latin typeface="Century Gothic"/>
              </a:rPr>
              <a:t>Buyers are generally not aware of factors that influence the house prices.</a:t>
            </a:r>
            <a:r>
              <a:rPr lang="en-US" sz="2200" spc="-1" dirty="0">
                <a:latin typeface="Century Gothic"/>
              </a:rPr>
              <a:t> </a:t>
            </a:r>
            <a:endParaRPr lang="en-US" sz="2200" b="0" strike="noStrike" spc="-1" dirty="0">
              <a:latin typeface="Century Gothic"/>
            </a:endParaRPr>
          </a:p>
          <a:p>
            <a:pPr marL="342900" indent="-342265" algn="just">
              <a:spcBef>
                <a:spcPts val="1001"/>
              </a:spcBef>
              <a:buClr>
                <a:srgbClr val="B31166"/>
              </a:buClr>
              <a:buSzPct val="80000"/>
              <a:buFont typeface="Wingdings 3" charset="2"/>
              <a:buChar char=""/>
            </a:pPr>
            <a:r>
              <a:rPr lang="en-US" sz="2200" b="0" strike="noStrike" spc="-1" dirty="0">
                <a:latin typeface="Century Gothic"/>
              </a:rPr>
              <a:t>Many problems are faced during buying a house.</a:t>
            </a:r>
            <a:r>
              <a:rPr lang="en-US" sz="2200" spc="-1" dirty="0">
                <a:latin typeface="Century Gothic"/>
              </a:rPr>
              <a:t> </a:t>
            </a:r>
            <a:endParaRPr lang="en-US" sz="2200" b="0" strike="noStrike" spc="-1" dirty="0">
              <a:latin typeface="Century Gothic"/>
            </a:endParaRPr>
          </a:p>
          <a:p>
            <a:pPr marL="342900" indent="-342265" algn="just">
              <a:spcBef>
                <a:spcPts val="1001"/>
              </a:spcBef>
              <a:buClr>
                <a:srgbClr val="B31166"/>
              </a:buClr>
              <a:buSzPct val="80000"/>
              <a:buFont typeface="Wingdings 3" charset="2"/>
              <a:buChar char=""/>
            </a:pPr>
            <a:r>
              <a:rPr lang="en-US" sz="2200" spc="-1" dirty="0">
                <a:ea typeface="+mn-lt"/>
                <a:cs typeface="+mn-lt"/>
              </a:rPr>
              <a:t>It is not possible to predict the future prices of homes mentioned by the customer.</a:t>
            </a:r>
            <a:endParaRPr lang="en-US" sz="2200" spc="-1">
              <a:ea typeface="+mn-lt"/>
              <a:cs typeface="+mn-lt"/>
            </a:endParaRPr>
          </a:p>
          <a:p>
            <a:pPr marL="342900" indent="-342265" algn="just">
              <a:spcBef>
                <a:spcPts val="1001"/>
              </a:spcBef>
              <a:buClr>
                <a:srgbClr val="B31166"/>
              </a:buClr>
              <a:buSzPct val="80000"/>
              <a:buFont typeface="Wingdings 3" charset="2"/>
              <a:buChar char=""/>
            </a:pPr>
            <a:r>
              <a:rPr lang="en-US" sz="2200" spc="-1" dirty="0">
                <a:ea typeface="+mn-lt"/>
                <a:cs typeface="+mn-lt"/>
              </a:rPr>
              <a:t>To contact a broker directly. This just creates a middleman and increases the cost of houses.</a:t>
            </a:r>
            <a:endParaRPr lang="en-US" sz="2200" spc="-1" dirty="0">
              <a:latin typeface="Century Gothic"/>
            </a:endParaRPr>
          </a:p>
          <a:p>
            <a:pPr marL="635" algn="just">
              <a:lnSpc>
                <a:spcPct val="100000"/>
              </a:lnSpc>
              <a:spcBef>
                <a:spcPts val="1001"/>
              </a:spcBef>
              <a:buClr>
                <a:srgbClr val="B31166"/>
              </a:buClr>
              <a:buSzPct val="80000"/>
            </a:pPr>
            <a:endParaRPr lang="en-US" sz="2200" b="0" strike="noStrike" spc="-1" dirty="0">
              <a:solidFill>
                <a:srgbClr val="404040"/>
              </a:solidFill>
              <a:latin typeface="Century Gothic"/>
            </a:endParaRPr>
          </a:p>
        </p:txBody>
      </p:sp>
      <p:sp>
        <p:nvSpPr>
          <p:cNvPr id="8" name="CustomShape 3">
            <a:extLst>
              <a:ext uri="{FF2B5EF4-FFF2-40B4-BE49-F238E27FC236}">
                <a16:creationId xmlns:a16="http://schemas.microsoft.com/office/drawing/2014/main" id="{7314BA03-EBCA-4AD0-A1F9-2007D503929F}"/>
              </a:ext>
            </a:extLst>
          </p:cNvPr>
          <p:cNvSpPr/>
          <p:nvPr/>
        </p:nvSpPr>
        <p:spPr>
          <a:xfrm>
            <a:off x="944249" y="684706"/>
            <a:ext cx="8760960" cy="70668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strike="noStrike" spc="-1">
                <a:solidFill>
                  <a:srgbClr val="E33D6F"/>
                </a:solidFill>
                <a:latin typeface="Century Gothic"/>
              </a:rPr>
              <a:t>Problems faced during buying a house:</a:t>
            </a:r>
            <a:r>
              <a:rPr lang="en-IN" sz="2800" spc="-1">
                <a:solidFill>
                  <a:srgbClr val="E33D6F"/>
                </a:solidFill>
                <a:latin typeface="Century Gothic"/>
              </a:rPr>
              <a:t> </a:t>
            </a:r>
            <a:endParaRPr lang="en-IN" sz="2800" b="1" strike="noStrike" spc="-1">
              <a:latin typeface="Arial"/>
              <a:cs typeface="Arial"/>
            </a:endParaRPr>
          </a:p>
        </p:txBody>
      </p:sp>
    </p:spTree>
    <p:extLst>
      <p:ext uri="{BB962C8B-B14F-4D97-AF65-F5344CB8AC3E}">
        <p14:creationId xmlns:p14="http://schemas.microsoft.com/office/powerpoint/2010/main" val="398750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776880" y="1688240"/>
            <a:ext cx="9684360" cy="496620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gn="just">
              <a:spcBef>
                <a:spcPts val="1001"/>
              </a:spcBef>
            </a:pPr>
            <a:r>
              <a:rPr lang="en-IN" sz="1800" b="0" strike="noStrike" spc="-1" dirty="0">
                <a:latin typeface="Century Gothic"/>
              </a:rPr>
              <a:t>The objective of our project is to reduce the problems faced by the customer.</a:t>
            </a:r>
            <a:r>
              <a:rPr lang="en-IN" spc="-1" dirty="0">
                <a:latin typeface="Century Gothic"/>
              </a:rPr>
              <a:t> </a:t>
            </a:r>
            <a:endParaRPr lang="en-IN" sz="1800" b="0" strike="noStrike" spc="-1">
              <a:latin typeface="Century Gothic"/>
              <a:cs typeface="Arial"/>
            </a:endParaRPr>
          </a:p>
          <a:p>
            <a:pPr algn="just">
              <a:lnSpc>
                <a:spcPct val="100000"/>
              </a:lnSpc>
              <a:spcBef>
                <a:spcPts val="1001"/>
              </a:spcBef>
            </a:pPr>
            <a:r>
              <a:rPr lang="en-IN" sz="1800" b="0" strike="noStrike" spc="-1" dirty="0">
                <a:latin typeface="Century Gothic"/>
              </a:rPr>
              <a:t>Proposed work aims at predicting the availability of houses based on different features of the houses and the facilities available nearby the location of the houses, that are:</a:t>
            </a:r>
            <a:endParaRPr lang="en-IN" sz="1800" b="0" strike="noStrike" spc="-1">
              <a:latin typeface="Century Gothic"/>
              <a:cs typeface="Arial"/>
            </a:endParaRPr>
          </a:p>
          <a:p>
            <a:pPr marL="342900" indent="-342265" algn="just">
              <a:spcBef>
                <a:spcPts val="1001"/>
              </a:spcBef>
              <a:buClr>
                <a:srgbClr val="B31166"/>
              </a:buClr>
              <a:buSzPct val="80000"/>
              <a:buFont typeface="Wingdings 3" charset="2"/>
              <a:buChar char=""/>
            </a:pPr>
            <a:r>
              <a:rPr lang="en-IN" sz="1800" b="0" strike="noStrike" spc="-1" dirty="0">
                <a:latin typeface="Century Gothic"/>
              </a:rPr>
              <a:t>1. Number of bedrooms (1BHK, 2BHK and 3BHK etc..).</a:t>
            </a:r>
            <a:r>
              <a:rPr lang="en-IN" spc="-1" dirty="0">
                <a:latin typeface="Century Gothic"/>
              </a:rPr>
              <a:t> </a:t>
            </a:r>
            <a:endParaRPr lang="en-IN" sz="1800" b="0" strike="noStrike" spc="-1">
              <a:latin typeface="Century Gothic"/>
              <a:cs typeface="Arial"/>
            </a:endParaRPr>
          </a:p>
          <a:p>
            <a:pPr marL="342900" indent="-342265" algn="just">
              <a:spcBef>
                <a:spcPts val="1001"/>
              </a:spcBef>
              <a:buClr>
                <a:srgbClr val="B31166"/>
              </a:buClr>
              <a:buSzPct val="80000"/>
              <a:buFont typeface="Wingdings 3" charset="2"/>
              <a:buChar char=""/>
            </a:pPr>
            <a:r>
              <a:rPr lang="en-IN" sz="1800" b="0" strike="noStrike" spc="-1" dirty="0">
                <a:latin typeface="Century Gothic"/>
              </a:rPr>
              <a:t>2. Number of bathrooms, carpet area, built-up area, the floor etc..</a:t>
            </a:r>
            <a:r>
              <a:rPr lang="en-IN" spc="-1" dirty="0">
                <a:latin typeface="Century Gothic"/>
              </a:rPr>
              <a:t> </a:t>
            </a:r>
            <a:endParaRPr lang="en-IN" sz="1800" b="0" strike="noStrike" spc="-1">
              <a:latin typeface="Century Gothic"/>
              <a:cs typeface="Arial"/>
            </a:endParaRPr>
          </a:p>
          <a:p>
            <a:pPr marL="342900" indent="-342265" algn="just">
              <a:spcBef>
                <a:spcPts val="1001"/>
              </a:spcBef>
              <a:buClr>
                <a:srgbClr val="B31166"/>
              </a:buClr>
              <a:buSzPct val="80000"/>
              <a:buFont typeface="Wingdings 3" charset="2"/>
              <a:buChar char=""/>
            </a:pPr>
            <a:r>
              <a:rPr lang="en-IN" sz="1800" b="0" strike="noStrike" spc="-1" dirty="0">
                <a:latin typeface="Century Gothic"/>
              </a:rPr>
              <a:t>3. Age of the property.</a:t>
            </a:r>
            <a:r>
              <a:rPr lang="en-IN" spc="-1" dirty="0">
                <a:latin typeface="Century Gothic"/>
              </a:rPr>
              <a:t> </a:t>
            </a:r>
            <a:endParaRPr lang="en-IN" sz="1800" b="0" strike="noStrike" spc="-1">
              <a:latin typeface="Century Gothic"/>
              <a:cs typeface="Arial"/>
            </a:endParaRPr>
          </a:p>
          <a:p>
            <a:pPr marL="342900" indent="-342265" algn="just">
              <a:spcBef>
                <a:spcPts val="1001"/>
              </a:spcBef>
              <a:buClr>
                <a:srgbClr val="B31166"/>
              </a:buClr>
              <a:buSzPct val="80000"/>
              <a:buFont typeface="Wingdings 3" charset="2"/>
              <a:buChar char=""/>
            </a:pPr>
            <a:r>
              <a:rPr lang="en-IN" sz="1800" b="0" strike="noStrike" spc="-1" dirty="0">
                <a:latin typeface="Century Gothic"/>
              </a:rPr>
              <a:t>4. Education facilities.</a:t>
            </a:r>
            <a:r>
              <a:rPr lang="en-IN" spc="-1" dirty="0">
                <a:latin typeface="Century Gothic"/>
              </a:rPr>
              <a:t> </a:t>
            </a:r>
            <a:endParaRPr lang="en-IN" sz="1800" b="0" strike="noStrike" spc="-1">
              <a:latin typeface="Century Gothic"/>
              <a:cs typeface="Arial"/>
            </a:endParaRPr>
          </a:p>
          <a:p>
            <a:pPr marL="342900" indent="-342265" algn="just">
              <a:spcBef>
                <a:spcPts val="1001"/>
              </a:spcBef>
              <a:buClr>
                <a:srgbClr val="B31166"/>
              </a:buClr>
              <a:buSzPct val="80000"/>
              <a:buFont typeface="Wingdings 3" charset="2"/>
              <a:buChar char=""/>
            </a:pPr>
            <a:r>
              <a:rPr lang="en-IN" sz="1800" b="0" strike="noStrike" spc="-1" dirty="0">
                <a:latin typeface="Century Gothic"/>
              </a:rPr>
              <a:t>5. Medical facilities.</a:t>
            </a:r>
            <a:r>
              <a:rPr lang="en-IN" spc="-1" dirty="0">
                <a:latin typeface="Century Gothic"/>
              </a:rPr>
              <a:t> </a:t>
            </a:r>
            <a:endParaRPr lang="en-IN" sz="1800" b="0" strike="noStrike" spc="-1">
              <a:latin typeface="Century Gothic"/>
              <a:cs typeface="Arial"/>
            </a:endParaRPr>
          </a:p>
          <a:p>
            <a:pPr marL="342900" indent="-342265" algn="just">
              <a:spcBef>
                <a:spcPts val="1001"/>
              </a:spcBef>
              <a:buClr>
                <a:srgbClr val="B31166"/>
              </a:buClr>
              <a:buSzPct val="80000"/>
              <a:buFont typeface="Wingdings 3" charset="2"/>
              <a:buChar char=""/>
            </a:pPr>
            <a:r>
              <a:rPr lang="en-IN" sz="1800" b="0" strike="noStrike" spc="-1" dirty="0">
                <a:latin typeface="Century Gothic"/>
              </a:rPr>
              <a:t>6. Transport facility such as availability of bus, trains and flights.</a:t>
            </a:r>
            <a:r>
              <a:rPr lang="en-IN" spc="-1" dirty="0">
                <a:latin typeface="Century Gothic"/>
              </a:rPr>
              <a:t> </a:t>
            </a:r>
            <a:endParaRPr lang="en-IN" sz="1800" b="0" strike="noStrike" spc="-1">
              <a:latin typeface="Century Gothic"/>
              <a:cs typeface="Arial"/>
            </a:endParaRPr>
          </a:p>
          <a:p>
            <a:pPr marL="342900" indent="-342265" algn="just">
              <a:lnSpc>
                <a:spcPct val="100000"/>
              </a:lnSpc>
              <a:spcBef>
                <a:spcPts val="1001"/>
              </a:spcBef>
              <a:buClr>
                <a:srgbClr val="B31166"/>
              </a:buClr>
              <a:buSzPct val="80000"/>
              <a:buFont typeface="Wingdings 3" charset="2"/>
              <a:buChar char=""/>
            </a:pPr>
            <a:r>
              <a:rPr lang="en-IN" sz="1800" b="0" strike="noStrike" spc="-1" dirty="0">
                <a:latin typeface="Century Gothic"/>
              </a:rPr>
              <a:t>7. Shopping facility such as small markets, general stores, shopping malls.</a:t>
            </a:r>
            <a:endParaRPr lang="en-IN" sz="1800" b="0" strike="noStrike" spc="-1">
              <a:latin typeface="Century Gothic"/>
              <a:cs typeface="Arial"/>
            </a:endParaRPr>
          </a:p>
        </p:txBody>
      </p:sp>
      <p:sp>
        <p:nvSpPr>
          <p:cNvPr id="170" name="CustomShape 2"/>
          <p:cNvSpPr/>
          <p:nvPr/>
        </p:nvSpPr>
        <p:spPr>
          <a:xfrm>
            <a:off x="776880" y="622852"/>
            <a:ext cx="9173520" cy="8604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just">
              <a:lnSpc>
                <a:spcPct val="100000"/>
              </a:lnSpc>
              <a:spcBef>
                <a:spcPts val="1001"/>
              </a:spcBef>
            </a:pPr>
            <a:r>
              <a:rPr lang="en-IN" sz="2400" b="0" strike="noStrike" spc="-1" dirty="0">
                <a:solidFill>
                  <a:srgbClr val="B31166"/>
                </a:solidFill>
                <a:latin typeface="Century Gothic"/>
              </a:rPr>
              <a:t>For overcoming the drawback, We a need for an updated and automated system.</a:t>
            </a:r>
            <a:endParaRPr lang="en-IN" sz="2400" b="0" strike="noStrike" spc="-1" dirty="0">
              <a:latin typeface="Arial"/>
            </a:endParaRPr>
          </a:p>
        </p:txBody>
      </p:sp>
      <p:sp>
        <p:nvSpPr>
          <p:cNvPr id="2" name="Slide Number Placeholder 1">
            <a:extLst>
              <a:ext uri="{FF2B5EF4-FFF2-40B4-BE49-F238E27FC236}">
                <a16:creationId xmlns:a16="http://schemas.microsoft.com/office/drawing/2014/main" id="{811DFC0A-5DCD-4294-A413-3211EF217CC4}"/>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5</a:t>
            </a:fld>
            <a:endParaRPr lang="en-IN" sz="2800" b="0" strike="noStrike" spc="-1">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154880" y="973800"/>
            <a:ext cx="8760960" cy="706680"/>
          </a:xfrm>
          <a:prstGeom prst="rect">
            <a:avLst/>
          </a:prstGeom>
          <a:noFill/>
          <a:ln>
            <a:noFill/>
          </a:ln>
        </p:spPr>
        <p:txBody>
          <a:bodyPr anchor="ctr">
            <a:noAutofit/>
          </a:bodyPr>
          <a:lstStyle/>
          <a:p>
            <a:pPr>
              <a:lnSpc>
                <a:spcPct val="100000"/>
              </a:lnSpc>
            </a:pPr>
            <a:r>
              <a:rPr lang="en-US" sz="3600" b="0" strike="noStrike" spc="-1" dirty="0">
                <a:solidFill>
                  <a:srgbClr val="EBEBEB"/>
                </a:solidFill>
                <a:latin typeface="Century Gothic"/>
              </a:rPr>
              <a:t>Project Objective</a:t>
            </a:r>
            <a:endParaRPr lang="en-US" sz="3600" b="0" strike="noStrike" spc="-1" dirty="0">
              <a:solidFill>
                <a:srgbClr val="000000"/>
              </a:solidFill>
              <a:latin typeface="Century Gothic"/>
            </a:endParaRPr>
          </a:p>
        </p:txBody>
      </p:sp>
      <p:sp>
        <p:nvSpPr>
          <p:cNvPr id="172" name="TextShape 2"/>
          <p:cNvSpPr txBox="1"/>
          <p:nvPr/>
        </p:nvSpPr>
        <p:spPr>
          <a:xfrm>
            <a:off x="957600" y="2567520"/>
            <a:ext cx="10154348" cy="3823920"/>
          </a:xfrm>
          <a:prstGeom prst="rect">
            <a:avLst/>
          </a:prstGeom>
          <a:noFill/>
          <a:ln>
            <a:noFill/>
          </a:ln>
        </p:spPr>
        <p:txBody>
          <a:bodyPr lIns="91440" tIns="45720" rIns="91440" bIns="45720" anchor="t">
            <a:noAutofit/>
          </a:bodyPr>
          <a:lstStyle/>
          <a:p>
            <a:pPr marL="342900" indent="-342265" algn="just">
              <a:lnSpc>
                <a:spcPct val="15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Our project is a machine learning app, based on certain specifications of your future </a:t>
            </a:r>
            <a:r>
              <a:rPr lang="en-US" sz="1800" b="0" strike="noStrike" spc="-1">
                <a:solidFill>
                  <a:srgbClr val="404040"/>
                </a:solidFill>
                <a:latin typeface="Century Gothic"/>
              </a:rPr>
              <a:t>home it will try to </a:t>
            </a:r>
            <a:r>
              <a:rPr lang="en-US" spc="-1">
                <a:solidFill>
                  <a:srgbClr val="404040"/>
                </a:solidFill>
                <a:latin typeface="Century Gothic"/>
              </a:rPr>
              <a:t>predict the</a:t>
            </a:r>
            <a:r>
              <a:rPr lang="en-US" sz="1800" b="0" strike="noStrike" spc="-1">
                <a:solidFill>
                  <a:srgbClr val="404040"/>
                </a:solidFill>
                <a:latin typeface="Century Gothic"/>
              </a:rPr>
              <a:t> most accurate price.</a:t>
            </a:r>
            <a:endParaRPr lang="en-US"/>
          </a:p>
          <a:p>
            <a:pPr marL="342900" indent="-342265" algn="just">
              <a:lnSpc>
                <a:spcPct val="15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Our project, predicting the house prices in Kochi, Chennai, Bangalore, Mumbai, Delhi and Kolkata.</a:t>
            </a:r>
          </a:p>
          <a:p>
            <a:pPr marL="342900" indent="-342265" algn="just">
              <a:lnSpc>
                <a:spcPct val="150000"/>
              </a:lnSpc>
              <a:spcBef>
                <a:spcPts val="1001"/>
              </a:spcBef>
              <a:buClr>
                <a:srgbClr val="B31166"/>
              </a:buClr>
              <a:buSzPct val="80000"/>
              <a:buFont typeface="Wingdings 3" charset="2"/>
              <a:buChar char=""/>
            </a:pPr>
            <a:r>
              <a:rPr lang="en-US" spc="-1" dirty="0">
                <a:solidFill>
                  <a:srgbClr val="404040"/>
                </a:solidFill>
                <a:latin typeface="Century Gothic"/>
              </a:rPr>
              <a:t>Different models are</a:t>
            </a:r>
            <a:r>
              <a:rPr lang="en-US" sz="1800" b="0" strike="noStrike" spc="-1" dirty="0">
                <a:solidFill>
                  <a:srgbClr val="404040"/>
                </a:solidFill>
                <a:latin typeface="Century Gothic"/>
              </a:rPr>
              <a:t> used to predict the property price.</a:t>
            </a:r>
          </a:p>
          <a:p>
            <a:pPr marL="342900" indent="-342265" algn="just">
              <a:lnSpc>
                <a:spcPct val="150000"/>
              </a:lnSpc>
              <a:spcBef>
                <a:spcPts val="1001"/>
              </a:spcBef>
              <a:buClr>
                <a:srgbClr val="B31166"/>
              </a:buClr>
              <a:buSzPct val="80000"/>
              <a:buFont typeface="Wingdings 3" charset="2"/>
              <a:buChar char=""/>
            </a:pPr>
            <a:r>
              <a:rPr lang="en-US" b="0" i="0" dirty="0">
                <a:solidFill>
                  <a:srgbClr val="212121"/>
                </a:solidFill>
                <a:effectLst/>
                <a:latin typeface="Century Gothic" panose="020B0502020202020204" pitchFamily="34" charset="0"/>
              </a:rPr>
              <a:t>Our models are evaluated on the Root-Mean-Squared-Error (RMSE).</a:t>
            </a:r>
            <a:endParaRPr lang="en-US" sz="1800" b="0" strike="noStrike" spc="-1" dirty="0">
              <a:solidFill>
                <a:srgbClr val="404040"/>
              </a:solidFill>
              <a:latin typeface="Century Gothic" panose="020B0502020202020204" pitchFamily="34" charset="0"/>
            </a:endParaRPr>
          </a:p>
          <a:p>
            <a:pPr marL="342900" indent="-342265" algn="just">
              <a:lnSpc>
                <a:spcPct val="150000"/>
              </a:lnSpc>
              <a:spcBef>
                <a:spcPts val="1001"/>
              </a:spcBef>
              <a:buClr>
                <a:srgbClr val="B31166"/>
              </a:buClr>
              <a:buSzPct val="80000"/>
              <a:buFont typeface="Wingdings 3" charset="2"/>
              <a:buChar char=""/>
            </a:pPr>
            <a:r>
              <a:rPr lang="en-US" sz="1800" b="0" strike="noStrike" spc="-1">
                <a:solidFill>
                  <a:srgbClr val="404040"/>
                </a:solidFill>
                <a:latin typeface="Century Gothic"/>
              </a:rPr>
              <a:t>The result of this research proved gives an accuracy of more than </a:t>
            </a:r>
            <a:r>
              <a:rPr lang="en-US" spc="-1">
                <a:solidFill>
                  <a:srgbClr val="404040"/>
                </a:solidFill>
                <a:latin typeface="Century Gothic"/>
              </a:rPr>
              <a:t>85</a:t>
            </a:r>
            <a:r>
              <a:rPr lang="en-US" sz="1800" b="0" strike="noStrike" spc="-1">
                <a:solidFill>
                  <a:srgbClr val="404040"/>
                </a:solidFill>
                <a:latin typeface="Century Gothic"/>
              </a:rPr>
              <a:t>%.</a:t>
            </a:r>
          </a:p>
        </p:txBody>
      </p:sp>
      <p:sp>
        <p:nvSpPr>
          <p:cNvPr id="3" name="Slide Number Placeholder 2">
            <a:extLst>
              <a:ext uri="{FF2B5EF4-FFF2-40B4-BE49-F238E27FC236}">
                <a16:creationId xmlns:a16="http://schemas.microsoft.com/office/drawing/2014/main" id="{A7CE02F4-F2BB-49AA-9A80-058642DDA78C}"/>
              </a:ext>
            </a:extLst>
          </p:cNvPr>
          <p:cNvSpPr>
            <a:spLocks noGrp="1"/>
          </p:cNvSpPr>
          <p:nvPr>
            <p:ph type="sldNum" sz="quarter" idx="12"/>
          </p:nvPr>
        </p:nvSpPr>
        <p:spPr/>
        <p:txBody>
          <a:bodyPr/>
          <a:lstStyle/>
          <a:p>
            <a:fld id="{D57F1E4F-1CFF-5643-939E-217C01CDF565}" type="slidenum">
              <a:rPr lang="en-US" dirty="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1154880" y="973800"/>
            <a:ext cx="8760960" cy="706680"/>
          </a:xfrm>
          <a:prstGeom prst="rect">
            <a:avLst/>
          </a:prstGeom>
          <a:noFill/>
          <a:ln>
            <a:noFill/>
          </a:ln>
        </p:spPr>
        <p:txBody>
          <a:bodyPr anchor="ctr">
            <a:noAutofit/>
          </a:bodyPr>
          <a:lstStyle/>
          <a:p>
            <a:pPr>
              <a:lnSpc>
                <a:spcPct val="100000"/>
              </a:lnSpc>
            </a:pPr>
            <a:r>
              <a:rPr lang="en-US" sz="3600" b="0" strike="noStrike" spc="-1">
                <a:solidFill>
                  <a:srgbClr val="EBEBEB"/>
                </a:solidFill>
                <a:latin typeface="Century Gothic"/>
              </a:rPr>
              <a:t>Technology Used</a:t>
            </a:r>
            <a:endParaRPr lang="en-US" sz="3600" b="0" strike="noStrike" spc="-1">
              <a:solidFill>
                <a:srgbClr val="000000"/>
              </a:solidFill>
              <a:latin typeface="Century Gothic"/>
            </a:endParaRPr>
          </a:p>
        </p:txBody>
      </p:sp>
      <p:sp>
        <p:nvSpPr>
          <p:cNvPr id="174" name="TextShape 2"/>
          <p:cNvSpPr txBox="1"/>
          <p:nvPr/>
        </p:nvSpPr>
        <p:spPr>
          <a:xfrm>
            <a:off x="1122840" y="3441600"/>
            <a:ext cx="8825400" cy="3416040"/>
          </a:xfrm>
          <a:prstGeom prst="rect">
            <a:avLst/>
          </a:prstGeom>
          <a:noFill/>
          <a:ln>
            <a:noFill/>
          </a:ln>
        </p:spPr>
        <p:txBody>
          <a:bodyPr>
            <a:noAutofit/>
          </a:bodyPr>
          <a:lstStyle/>
          <a:p>
            <a:pPr marL="343080" indent="-342720">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Machine learning is a method of data analysis that automates analytical model building. It is a branch of artificial intelligence based on the idea that systems can learn from data, identify patterns and make decisions with minimal human intervention.</a:t>
            </a:r>
          </a:p>
          <a:p>
            <a:pPr marL="343080" indent="-342720">
              <a:lnSpc>
                <a:spcPct val="100000"/>
              </a:lnSpc>
              <a:spcBef>
                <a:spcPts val="1001"/>
              </a:spcBef>
              <a:buClr>
                <a:srgbClr val="B31166"/>
              </a:buClr>
              <a:buSzPct val="80000"/>
              <a:buFont typeface="Wingdings 3" charset="2"/>
              <a:buChar char=""/>
            </a:pPr>
            <a:r>
              <a:rPr lang="en-US" sz="1800" b="0" strike="noStrike" spc="-1" dirty="0">
                <a:solidFill>
                  <a:srgbClr val="404040"/>
                </a:solidFill>
                <a:latin typeface="Century Gothic"/>
              </a:rPr>
              <a:t>In general, any machine learning problem can be assigned to one of two broad classifications: </a:t>
            </a:r>
          </a:p>
          <a:p>
            <a:pPr marL="800280" lvl="1" indent="-342720">
              <a:spcBef>
                <a:spcPts val="1001"/>
              </a:spcBef>
              <a:buClr>
                <a:srgbClr val="B31166"/>
              </a:buClr>
              <a:buSzPct val="80000"/>
              <a:buFont typeface="Wingdings 3" charset="2"/>
              <a:buChar char=""/>
            </a:pPr>
            <a:r>
              <a:rPr lang="en-IN" sz="1800" b="0" strike="noStrike" spc="-1" dirty="0">
                <a:solidFill>
                  <a:srgbClr val="404040"/>
                </a:solidFill>
                <a:latin typeface="Century Gothic"/>
              </a:rPr>
              <a:t>Supervised learning  </a:t>
            </a:r>
            <a:endParaRPr lang="en-IN" sz="1800" b="0" strike="noStrike" spc="-1" dirty="0">
              <a:latin typeface="Arial"/>
            </a:endParaRPr>
          </a:p>
          <a:p>
            <a:pPr marL="800280" lvl="1" indent="-342720">
              <a:spcBef>
                <a:spcPts val="1001"/>
              </a:spcBef>
              <a:buClr>
                <a:srgbClr val="B31166"/>
              </a:buClr>
              <a:buSzPct val="80000"/>
              <a:buFont typeface="Wingdings 3" charset="2"/>
              <a:buChar char=""/>
            </a:pPr>
            <a:r>
              <a:rPr lang="en-IN" b="0" strike="noStrike" spc="-1" dirty="0">
                <a:solidFill>
                  <a:srgbClr val="404040"/>
                </a:solidFill>
                <a:latin typeface="Century Gothic"/>
              </a:rPr>
              <a:t>Unsupervised learning.</a:t>
            </a:r>
            <a:endParaRPr lang="en-IN" b="0" strike="noStrike" spc="-1" dirty="0">
              <a:latin typeface="Arial"/>
            </a:endParaRPr>
          </a:p>
        </p:txBody>
      </p:sp>
      <p:sp>
        <p:nvSpPr>
          <p:cNvPr id="175" name="CustomShape 3"/>
          <p:cNvSpPr/>
          <p:nvPr/>
        </p:nvSpPr>
        <p:spPr>
          <a:xfrm>
            <a:off x="1122840" y="2483640"/>
            <a:ext cx="8760960" cy="70668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pPr>
            <a:r>
              <a:rPr lang="en-IN" sz="2800" b="0" strike="noStrike" spc="-1" dirty="0">
                <a:solidFill>
                  <a:srgbClr val="B31166"/>
                </a:solidFill>
                <a:latin typeface="Century Gothic"/>
              </a:rPr>
              <a:t>Machine Learning</a:t>
            </a:r>
            <a:endParaRPr lang="en-IN" sz="2800" b="0" strike="noStrike" spc="-1" dirty="0">
              <a:latin typeface="Arial"/>
            </a:endParaRPr>
          </a:p>
        </p:txBody>
      </p:sp>
      <p:sp>
        <p:nvSpPr>
          <p:cNvPr id="3" name="Slide Number Placeholder 2">
            <a:extLst>
              <a:ext uri="{FF2B5EF4-FFF2-40B4-BE49-F238E27FC236}">
                <a16:creationId xmlns:a16="http://schemas.microsoft.com/office/drawing/2014/main" id="{34E1FDAA-334C-4E7B-BB72-23F77B777AC4}"/>
              </a:ext>
            </a:extLst>
          </p:cNvPr>
          <p:cNvSpPr>
            <a:spLocks noGrp="1"/>
          </p:cNvSpPr>
          <p:nvPr>
            <p:ph type="sldNum" sz="quarter" idx="12"/>
          </p:nvPr>
        </p:nvSpPr>
        <p:spPr/>
        <p:txBody>
          <a:bodyPr/>
          <a:lstStyle/>
          <a:p>
            <a:fld id="{D57F1E4F-1CFF-5643-939E-217C01CDF565}" type="slidenum">
              <a:rPr lang="en-US" dirty="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2"/>
          <p:cNvSpPr/>
          <p:nvPr/>
        </p:nvSpPr>
        <p:spPr>
          <a:xfrm>
            <a:off x="610294" y="1078406"/>
            <a:ext cx="8760960" cy="70668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pPr>
            <a:r>
              <a:rPr lang="en-IN" sz="2800" b="0" strike="noStrike" spc="-1" dirty="0">
                <a:solidFill>
                  <a:srgbClr val="B31166"/>
                </a:solidFill>
                <a:latin typeface="Century Gothic"/>
              </a:rPr>
              <a:t>Python</a:t>
            </a:r>
            <a:endParaRPr lang="en-IN" sz="2800" b="0" strike="noStrike" spc="-1" dirty="0">
              <a:latin typeface="Arial"/>
            </a:endParaRPr>
          </a:p>
        </p:txBody>
      </p:sp>
      <p:sp>
        <p:nvSpPr>
          <p:cNvPr id="179" name="CustomShape 3"/>
          <p:cNvSpPr/>
          <p:nvPr/>
        </p:nvSpPr>
        <p:spPr>
          <a:xfrm>
            <a:off x="610294" y="1916222"/>
            <a:ext cx="9529200" cy="154656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gn="just">
              <a:lnSpc>
                <a:spcPct val="100000"/>
              </a:lnSpc>
              <a:spcBef>
                <a:spcPts val="1001"/>
              </a:spcBef>
              <a:buClr>
                <a:srgbClr val="B31166"/>
              </a:buClr>
              <a:buSzPct val="80000"/>
              <a:buFont typeface="Wingdings 3" charset="2"/>
              <a:buChar char=""/>
            </a:pPr>
            <a:r>
              <a:rPr lang="en-IN" b="0" strike="noStrike" spc="-1" dirty="0">
                <a:solidFill>
                  <a:srgbClr val="404040"/>
                </a:solidFill>
                <a:latin typeface="Century Gothic"/>
              </a:rPr>
              <a:t>Python is an interpreted, high-level and general-purpose programming language. Python's design philosophy emphasizes code readability with its notable use of significant indentation.</a:t>
            </a:r>
            <a:endParaRPr lang="en-IN" b="0" strike="noStrike" spc="-1" dirty="0">
              <a:latin typeface="Arial"/>
            </a:endParaRPr>
          </a:p>
          <a:p>
            <a:pPr>
              <a:lnSpc>
                <a:spcPct val="100000"/>
              </a:lnSpc>
              <a:spcBef>
                <a:spcPts val="1001"/>
              </a:spcBef>
            </a:pPr>
            <a:endParaRPr lang="en-IN" b="1" strike="noStrike" spc="-1" dirty="0">
              <a:latin typeface="Arial"/>
            </a:endParaRPr>
          </a:p>
        </p:txBody>
      </p:sp>
      <p:sp>
        <p:nvSpPr>
          <p:cNvPr id="5" name="CustomShape 3">
            <a:extLst>
              <a:ext uri="{FF2B5EF4-FFF2-40B4-BE49-F238E27FC236}">
                <a16:creationId xmlns:a16="http://schemas.microsoft.com/office/drawing/2014/main" id="{F6E8FDE9-AB1A-43CC-B425-F728B2F7BC14}"/>
              </a:ext>
            </a:extLst>
          </p:cNvPr>
          <p:cNvSpPr/>
          <p:nvPr/>
        </p:nvSpPr>
        <p:spPr>
          <a:xfrm>
            <a:off x="610294" y="4056134"/>
            <a:ext cx="9529200" cy="154656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gn="just">
              <a:lnSpc>
                <a:spcPct val="100000"/>
              </a:lnSpc>
              <a:spcBef>
                <a:spcPts val="1001"/>
              </a:spcBef>
              <a:buClr>
                <a:srgbClr val="B31166"/>
              </a:buClr>
              <a:buSzPct val="80000"/>
              <a:buFont typeface="Wingdings 3" charset="2"/>
              <a:buChar char=""/>
            </a:pPr>
            <a:r>
              <a:rPr lang="en-US" b="0" i="0" dirty="0">
                <a:solidFill>
                  <a:srgbClr val="4D5156"/>
                </a:solidFill>
                <a:effectLst/>
                <a:latin typeface="+mj-lt"/>
              </a:rPr>
              <a:t>Flutter is an open-source UI software development kit created by Google. It is used to develop applications for Android, iOS, Linux, Mac, Windows, Google Fuchsia, and the web from a single codebase. </a:t>
            </a:r>
            <a:endParaRPr lang="en-IN" sz="1800" b="0" strike="noStrike" spc="-1" dirty="0">
              <a:latin typeface="+mj-lt"/>
            </a:endParaRPr>
          </a:p>
        </p:txBody>
      </p:sp>
      <p:sp>
        <p:nvSpPr>
          <p:cNvPr id="6" name="CustomShape 2">
            <a:extLst>
              <a:ext uri="{FF2B5EF4-FFF2-40B4-BE49-F238E27FC236}">
                <a16:creationId xmlns:a16="http://schemas.microsoft.com/office/drawing/2014/main" id="{EA888E3C-8F70-4C3F-8E71-A81F45E39784}"/>
              </a:ext>
            </a:extLst>
          </p:cNvPr>
          <p:cNvSpPr/>
          <p:nvPr/>
        </p:nvSpPr>
        <p:spPr>
          <a:xfrm>
            <a:off x="610294" y="3160611"/>
            <a:ext cx="8760960" cy="70668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pPr>
            <a:r>
              <a:rPr lang="en-US" sz="2800" spc="-1" dirty="0">
                <a:solidFill>
                  <a:srgbClr val="B31166"/>
                </a:solidFill>
                <a:latin typeface="Century Gothic"/>
              </a:rPr>
              <a:t>F</a:t>
            </a:r>
            <a:r>
              <a:rPr lang="en-IN" sz="2800" spc="-1" dirty="0" err="1">
                <a:solidFill>
                  <a:srgbClr val="B31166"/>
                </a:solidFill>
                <a:latin typeface="Century Gothic"/>
              </a:rPr>
              <a:t>lutter</a:t>
            </a:r>
            <a:endParaRPr lang="en-IN" sz="2800" b="0" strike="noStrike" spc="-1" dirty="0">
              <a:latin typeface="Arial"/>
            </a:endParaRPr>
          </a:p>
        </p:txBody>
      </p:sp>
      <p:sp>
        <p:nvSpPr>
          <p:cNvPr id="2" name="Slide Number Placeholder 1">
            <a:extLst>
              <a:ext uri="{FF2B5EF4-FFF2-40B4-BE49-F238E27FC236}">
                <a16:creationId xmlns:a16="http://schemas.microsoft.com/office/drawing/2014/main" id="{56E54D8A-357D-46B7-8426-FBB2014D5240}"/>
              </a:ext>
            </a:extLst>
          </p:cNvPr>
          <p:cNvSpPr>
            <a:spLocks noGrp="1"/>
          </p:cNvSpPr>
          <p:nvPr>
            <p:ph type="sldNum" sz="quarter" idx="12"/>
          </p:nvPr>
        </p:nvSpPr>
        <p:spPr/>
        <p:txBody>
          <a:bodyPr/>
          <a:lstStyle/>
          <a:p>
            <a:pPr algn="ctr">
              <a:lnSpc>
                <a:spcPct val="100000"/>
              </a:lnSpc>
            </a:pPr>
            <a:fld id="{FFA9530C-6CE7-43B5-97B0-9BA7B251C924}" type="slidenum">
              <a:rPr lang="en-IN" sz="2800" b="0" strike="noStrike" spc="-1" smtClean="0">
                <a:solidFill>
                  <a:srgbClr val="FFFFFF"/>
                </a:solidFill>
                <a:latin typeface="Century Gothic"/>
              </a:rPr>
              <a:t>8</a:t>
            </a:fld>
            <a:endParaRPr lang="en-IN" sz="28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1154880" y="973800"/>
            <a:ext cx="8760960" cy="706680"/>
          </a:xfrm>
          <a:prstGeom prst="rect">
            <a:avLst/>
          </a:prstGeom>
          <a:noFill/>
          <a:ln>
            <a:noFill/>
          </a:ln>
        </p:spPr>
        <p:txBody>
          <a:bodyPr anchor="ctr">
            <a:noAutofit/>
          </a:bodyPr>
          <a:lstStyle/>
          <a:p>
            <a:pPr>
              <a:lnSpc>
                <a:spcPct val="100000"/>
              </a:lnSpc>
            </a:pPr>
            <a:r>
              <a:rPr lang="en-US" sz="3600" b="0" strike="noStrike" spc="-1" dirty="0">
                <a:solidFill>
                  <a:srgbClr val="EBEBEB"/>
                </a:solidFill>
                <a:latin typeface="Century Gothic"/>
              </a:rPr>
              <a:t>Tool Used</a:t>
            </a:r>
            <a:endParaRPr lang="en-US" sz="3600" b="0" strike="noStrike" spc="-1" dirty="0">
              <a:solidFill>
                <a:srgbClr val="000000"/>
              </a:solidFill>
              <a:latin typeface="Century Gothic"/>
            </a:endParaRPr>
          </a:p>
        </p:txBody>
      </p:sp>
      <p:sp>
        <p:nvSpPr>
          <p:cNvPr id="181" name="TextShape 2"/>
          <p:cNvSpPr txBox="1"/>
          <p:nvPr/>
        </p:nvSpPr>
        <p:spPr>
          <a:xfrm>
            <a:off x="1154880" y="2713955"/>
            <a:ext cx="8825400" cy="3416040"/>
          </a:xfrm>
          <a:prstGeom prst="rect">
            <a:avLst/>
          </a:prstGeom>
          <a:noFill/>
          <a:ln>
            <a:noFill/>
          </a:ln>
        </p:spPr>
        <p:txBody>
          <a:bodyPr lIns="91440" tIns="45720" rIns="91440" bIns="45720" anchor="t">
            <a:normAutofit/>
          </a:bodyPr>
          <a:lstStyle/>
          <a:p>
            <a:pPr marL="342900" indent="-342265">
              <a:spcBef>
                <a:spcPts val="1001"/>
              </a:spcBef>
              <a:buClr>
                <a:srgbClr val="B31166"/>
              </a:buClr>
              <a:buSzPct val="80000"/>
              <a:buFont typeface="Wingdings 3" charset="2"/>
              <a:buChar char=""/>
            </a:pPr>
            <a:r>
              <a:rPr lang="en-IN" sz="2400" spc="-1" dirty="0">
                <a:solidFill>
                  <a:srgbClr val="000000"/>
                </a:solidFill>
                <a:latin typeface="Century Gothic"/>
              </a:rPr>
              <a:t>Scikit Learn</a:t>
            </a:r>
            <a:endParaRPr lang="en-US" sz="2400"/>
          </a:p>
          <a:p>
            <a:pPr marL="342900" indent="-342265">
              <a:spcBef>
                <a:spcPts val="1001"/>
              </a:spcBef>
              <a:buClr>
                <a:srgbClr val="B31166"/>
              </a:buClr>
              <a:buSzPct val="80000"/>
              <a:buFont typeface="Wingdings 3" charset="2"/>
              <a:buChar char=""/>
            </a:pPr>
            <a:r>
              <a:rPr lang="en-US" sz="2400" spc="-1" dirty="0">
                <a:solidFill>
                  <a:srgbClr val="404040"/>
                </a:solidFill>
                <a:latin typeface="Century Gothic"/>
              </a:rPr>
              <a:t>Flask</a:t>
            </a:r>
          </a:p>
          <a:p>
            <a:pPr marL="342900" indent="-342265">
              <a:spcBef>
                <a:spcPts val="1001"/>
              </a:spcBef>
              <a:buClr>
                <a:srgbClr val="B31166"/>
              </a:buClr>
              <a:buSzPct val="80000"/>
              <a:buFont typeface="Wingdings 3" charset="2"/>
              <a:buChar char=""/>
            </a:pPr>
            <a:r>
              <a:rPr lang="en-US" sz="2400" spc="-1" dirty="0">
                <a:solidFill>
                  <a:srgbClr val="404040"/>
                </a:solidFill>
                <a:ea typeface="+mn-lt"/>
                <a:cs typeface="+mn-lt"/>
              </a:rPr>
              <a:t>Pandas</a:t>
            </a:r>
          </a:p>
          <a:p>
            <a:pPr marL="342900" indent="-342265">
              <a:spcBef>
                <a:spcPts val="1001"/>
              </a:spcBef>
              <a:buClr>
                <a:srgbClr val="B31166"/>
              </a:buClr>
              <a:buSzPct val="80000"/>
              <a:buFont typeface="Wingdings 3" charset="2"/>
              <a:buChar char=""/>
            </a:pPr>
            <a:r>
              <a:rPr lang="en-US" sz="2400" spc="-1" dirty="0">
                <a:ea typeface="+mn-lt"/>
                <a:cs typeface="+mn-lt"/>
              </a:rPr>
              <a:t>NumPy</a:t>
            </a:r>
            <a:endParaRPr lang="en-US" sz="2400" spc="-1" dirty="0">
              <a:solidFill>
                <a:srgbClr val="404040"/>
              </a:solidFill>
              <a:ea typeface="+mn-lt"/>
              <a:cs typeface="+mn-lt"/>
            </a:endParaRPr>
          </a:p>
          <a:p>
            <a:pPr marL="342900" indent="-342265">
              <a:spcBef>
                <a:spcPts val="1001"/>
              </a:spcBef>
              <a:buClr>
                <a:srgbClr val="B31166"/>
              </a:buClr>
              <a:buSzPct val="80000"/>
              <a:buFont typeface="Wingdings 3" charset="2"/>
              <a:buChar char=""/>
            </a:pPr>
            <a:r>
              <a:rPr lang="en-US" sz="2400" spc="-1" dirty="0">
                <a:solidFill>
                  <a:srgbClr val="404040"/>
                </a:solidFill>
                <a:ea typeface="+mn-lt"/>
                <a:cs typeface="+mn-lt"/>
              </a:rPr>
              <a:t>SciPy</a:t>
            </a:r>
            <a:endParaRPr lang="en-US" sz="2400" spc="-1" dirty="0">
              <a:solidFill>
                <a:srgbClr val="404040"/>
              </a:solidFill>
              <a:latin typeface="Century Gothic"/>
            </a:endParaRPr>
          </a:p>
          <a:p>
            <a:pPr marL="342900" indent="-342265">
              <a:spcBef>
                <a:spcPts val="1001"/>
              </a:spcBef>
              <a:buClr>
                <a:srgbClr val="B31166"/>
              </a:buClr>
              <a:buSzPct val="80000"/>
              <a:buFont typeface="Wingdings 3" charset="2"/>
              <a:buChar char=""/>
            </a:pPr>
            <a:endParaRPr lang="en-US" sz="2400" spc="-1" dirty="0">
              <a:solidFill>
                <a:srgbClr val="404040"/>
              </a:solidFill>
              <a:latin typeface="Century Gothic"/>
            </a:endParaRPr>
          </a:p>
        </p:txBody>
      </p:sp>
      <p:sp>
        <p:nvSpPr>
          <p:cNvPr id="3" name="Slide Number Placeholder 2">
            <a:extLst>
              <a:ext uri="{FF2B5EF4-FFF2-40B4-BE49-F238E27FC236}">
                <a16:creationId xmlns:a16="http://schemas.microsoft.com/office/drawing/2014/main" id="{BA0DA248-6961-4B20-B5AC-91C47459E547}"/>
              </a:ext>
            </a:extLst>
          </p:cNvPr>
          <p:cNvSpPr>
            <a:spLocks noGrp="1"/>
          </p:cNvSpPr>
          <p:nvPr>
            <p:ph type="sldNum" sz="quarter" idx="12"/>
          </p:nvPr>
        </p:nvSpPr>
        <p:spPr/>
        <p:txBody>
          <a:bodyPr/>
          <a:lstStyle/>
          <a:p>
            <a:fld id="{D57F1E4F-1CFF-5643-939E-217C01CDF565}" type="slidenum">
              <a:rPr lang="en-US" dirty="0"/>
              <a:pPr/>
              <a:t>9</a:t>
            </a:fld>
            <a:endParaRPr lang="en-US"/>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732</Words>
  <Application>Microsoft Office PowerPoint</Application>
  <PresentationFormat>Widescreen</PresentationFormat>
  <Paragraphs>107</Paragraphs>
  <Slides>32</Slides>
  <Notes>0</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Model</vt:lpstr>
      <vt:lpstr>How It Works ?</vt:lpstr>
      <vt:lpstr>PowerPoint Presentation</vt:lpstr>
      <vt:lpstr>More About  Dataset</vt:lpstr>
      <vt:lpstr>Insights of Data</vt:lpstr>
      <vt:lpstr>PowerPoint Presentation</vt:lpstr>
      <vt:lpstr>PowerPoint Presentation</vt:lpstr>
      <vt:lpstr>Models Used</vt:lpstr>
      <vt:lpstr>Score Measure: RMSE</vt:lpstr>
      <vt:lpstr>RMSE of All Models</vt:lpstr>
      <vt:lpstr>Results</vt:lpstr>
      <vt:lpstr>The Generic Flow of Development</vt:lpstr>
      <vt:lpstr>Use Case Diagram</vt:lpstr>
      <vt:lpstr>Context Diagram</vt:lpstr>
      <vt:lpstr>Sequence Diagram</vt:lpstr>
      <vt:lpstr>Graphical User Interface </vt:lpstr>
      <vt:lpstr>PowerPoint Presentation</vt:lpstr>
      <vt:lpstr>PowerPoint Presentation</vt:lpstr>
      <vt:lpstr>PowerPoint Presentation</vt:lpstr>
      <vt:lpstr>Future Enhancements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Predictor</dc:title>
  <dc:subject/>
  <dc:creator>JYOTHIS K S</dc:creator>
  <dc:description/>
  <cp:lastModifiedBy>JYOTHIS K S</cp:lastModifiedBy>
  <cp:revision>1070</cp:revision>
  <dcterms:created xsi:type="dcterms:W3CDTF">2021-04-02T15:42:40Z</dcterms:created>
  <dcterms:modified xsi:type="dcterms:W3CDTF">2021-06-14T15:42:20Z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